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28" r:id="rId2"/>
    <p:sldMasterId id="2147483736" r:id="rId3"/>
  </p:sldMasterIdLst>
  <p:notesMasterIdLst>
    <p:notesMasterId r:id="rId76"/>
  </p:notesMasterIdLst>
  <p:sldIdLst>
    <p:sldId id="340" r:id="rId4"/>
    <p:sldId id="360" r:id="rId5"/>
    <p:sldId id="466" r:id="rId6"/>
    <p:sldId id="467" r:id="rId7"/>
    <p:sldId id="469" r:id="rId8"/>
    <p:sldId id="468" r:id="rId9"/>
    <p:sldId id="470" r:id="rId10"/>
    <p:sldId id="471" r:id="rId11"/>
    <p:sldId id="472" r:id="rId12"/>
    <p:sldId id="473" r:id="rId13"/>
    <p:sldId id="474" r:id="rId14"/>
    <p:sldId id="475" r:id="rId15"/>
    <p:sldId id="476" r:id="rId16"/>
    <p:sldId id="477" r:id="rId17"/>
    <p:sldId id="478" r:id="rId18"/>
    <p:sldId id="479" r:id="rId19"/>
    <p:sldId id="481" r:id="rId20"/>
    <p:sldId id="482" r:id="rId21"/>
    <p:sldId id="483" r:id="rId22"/>
    <p:sldId id="484" r:id="rId23"/>
    <p:sldId id="485" r:id="rId24"/>
    <p:sldId id="486" r:id="rId25"/>
    <p:sldId id="487" r:id="rId26"/>
    <p:sldId id="488" r:id="rId27"/>
    <p:sldId id="489" r:id="rId28"/>
    <p:sldId id="480" r:id="rId29"/>
    <p:sldId id="490" r:id="rId30"/>
    <p:sldId id="491" r:id="rId31"/>
    <p:sldId id="492" r:id="rId32"/>
    <p:sldId id="493" r:id="rId33"/>
    <p:sldId id="495" r:id="rId34"/>
    <p:sldId id="496" r:id="rId35"/>
    <p:sldId id="497" r:id="rId36"/>
    <p:sldId id="498" r:id="rId37"/>
    <p:sldId id="494" r:id="rId38"/>
    <p:sldId id="499" r:id="rId39"/>
    <p:sldId id="500" r:id="rId40"/>
    <p:sldId id="501" r:id="rId41"/>
    <p:sldId id="502" r:id="rId42"/>
    <p:sldId id="503" r:id="rId43"/>
    <p:sldId id="504" r:id="rId44"/>
    <p:sldId id="505" r:id="rId45"/>
    <p:sldId id="506" r:id="rId46"/>
    <p:sldId id="507" r:id="rId47"/>
    <p:sldId id="508" r:id="rId48"/>
    <p:sldId id="509" r:id="rId49"/>
    <p:sldId id="510" r:id="rId50"/>
    <p:sldId id="511" r:id="rId51"/>
    <p:sldId id="512" r:id="rId52"/>
    <p:sldId id="513" r:id="rId53"/>
    <p:sldId id="514" r:id="rId54"/>
    <p:sldId id="515" r:id="rId55"/>
    <p:sldId id="516" r:id="rId56"/>
    <p:sldId id="517" r:id="rId57"/>
    <p:sldId id="518" r:id="rId58"/>
    <p:sldId id="519" r:id="rId59"/>
    <p:sldId id="520" r:id="rId60"/>
    <p:sldId id="521" r:id="rId61"/>
    <p:sldId id="522" r:id="rId62"/>
    <p:sldId id="523" r:id="rId63"/>
    <p:sldId id="524" r:id="rId64"/>
    <p:sldId id="525" r:id="rId65"/>
    <p:sldId id="526" r:id="rId66"/>
    <p:sldId id="533" r:id="rId67"/>
    <p:sldId id="534" r:id="rId68"/>
    <p:sldId id="535" r:id="rId69"/>
    <p:sldId id="530" r:id="rId70"/>
    <p:sldId id="531" r:id="rId71"/>
    <p:sldId id="532" r:id="rId72"/>
    <p:sldId id="536" r:id="rId73"/>
    <p:sldId id="537" r:id="rId74"/>
    <p:sldId id="465" r:id="rId75"/>
  </p:sldIdLst>
  <p:sldSz cx="10287000" cy="6858000" type="35mm"/>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6E78CE95-162B-40C8-A951-718D90E62CB7}">
          <p14:sldIdLst>
            <p14:sldId id="340"/>
            <p14:sldId id="360"/>
            <p14:sldId id="466"/>
            <p14:sldId id="467"/>
            <p14:sldId id="469"/>
            <p14:sldId id="468"/>
            <p14:sldId id="470"/>
            <p14:sldId id="471"/>
            <p14:sldId id="472"/>
            <p14:sldId id="473"/>
            <p14:sldId id="474"/>
            <p14:sldId id="475"/>
            <p14:sldId id="476"/>
            <p14:sldId id="477"/>
            <p14:sldId id="478"/>
            <p14:sldId id="479"/>
            <p14:sldId id="481"/>
            <p14:sldId id="482"/>
            <p14:sldId id="483"/>
            <p14:sldId id="484"/>
            <p14:sldId id="485"/>
            <p14:sldId id="486"/>
            <p14:sldId id="487"/>
            <p14:sldId id="488"/>
            <p14:sldId id="489"/>
            <p14:sldId id="480"/>
            <p14:sldId id="490"/>
            <p14:sldId id="491"/>
            <p14:sldId id="492"/>
            <p14:sldId id="493"/>
            <p14:sldId id="495"/>
            <p14:sldId id="496"/>
            <p14:sldId id="497"/>
            <p14:sldId id="498"/>
            <p14:sldId id="494"/>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33"/>
            <p14:sldId id="534"/>
            <p14:sldId id="535"/>
            <p14:sldId id="530"/>
            <p14:sldId id="531"/>
            <p14:sldId id="532"/>
            <p14:sldId id="536"/>
            <p14:sldId id="537"/>
            <p14:sldId id="465"/>
          </p14:sldIdLst>
        </p14:section>
      </p14:sectionLst>
    </p:ex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CCECFF"/>
    <a:srgbClr val="F0F6FE"/>
    <a:srgbClr val="E6F1FE"/>
    <a:srgbClr val="DEEDFE"/>
    <a:srgbClr val="FFFF00"/>
    <a:srgbClr val="346374"/>
    <a:srgbClr val="0077BD"/>
    <a:srgbClr val="003399"/>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66" autoAdjust="0"/>
    <p:restoredTop sz="94343" autoAdjust="0"/>
  </p:normalViewPr>
  <p:slideViewPr>
    <p:cSldViewPr>
      <p:cViewPr varScale="1">
        <p:scale>
          <a:sx n="87" d="100"/>
          <a:sy n="87" d="100"/>
        </p:scale>
        <p:origin x="1350" y="60"/>
      </p:cViewPr>
      <p:guideLst>
        <p:guide orient="horz" pos="2160"/>
        <p:guide pos="32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36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7" tIns="48324" rIns="96647" bIns="48324" numCol="1" anchor="t" anchorCtr="0" compatLnSpc="1">
            <a:prstTxWarp prst="textNoShape">
              <a:avLst/>
            </a:prstTxWarp>
          </a:bodyPr>
          <a:lstStyle>
            <a:lvl1pPr defTabSz="966788">
              <a:defRPr sz="1300"/>
            </a:lvl1pPr>
          </a:lstStyle>
          <a:p>
            <a:pPr>
              <a:defRPr/>
            </a:pPr>
            <a:endParaRPr lang="en-US"/>
          </a:p>
        </p:txBody>
      </p:sp>
      <p:sp>
        <p:nvSpPr>
          <p:cNvPr id="6147" name="Rectangle 3"/>
          <p:cNvSpPr>
            <a:spLocks noGrp="1" noChangeArrowheads="1"/>
          </p:cNvSpPr>
          <p:nvPr>
            <p:ph type="dt" idx="1"/>
          </p:nvPr>
        </p:nvSpPr>
        <p:spPr bwMode="auto">
          <a:xfrm>
            <a:off x="4143375"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7" tIns="48324" rIns="96647" bIns="48324" numCol="1" anchor="t" anchorCtr="0" compatLnSpc="1">
            <a:prstTxWarp prst="textNoShape">
              <a:avLst/>
            </a:prstTxWarp>
          </a:bodyPr>
          <a:lstStyle>
            <a:lvl1pPr algn="r" defTabSz="966788">
              <a:defRPr sz="1300"/>
            </a:lvl1pPr>
          </a:lstStyle>
          <a:p>
            <a:pPr>
              <a:defRPr/>
            </a:pPr>
            <a:endParaRPr lang="en-US"/>
          </a:p>
        </p:txBody>
      </p:sp>
      <p:sp>
        <p:nvSpPr>
          <p:cNvPr id="22532" name="Rectangle 4"/>
          <p:cNvSpPr>
            <a:spLocks noGrp="1" noRot="1" noChangeAspect="1" noChangeArrowheads="1" noTextEdit="1"/>
          </p:cNvSpPr>
          <p:nvPr>
            <p:ph type="sldImg" idx="2"/>
          </p:nvPr>
        </p:nvSpPr>
        <p:spPr bwMode="auto">
          <a:xfrm>
            <a:off x="957263" y="720725"/>
            <a:ext cx="5400675"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731838" y="4560888"/>
            <a:ext cx="5851525"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7" tIns="48324" rIns="96647" bIns="483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7" tIns="48324" rIns="96647" bIns="48324" numCol="1" anchor="b" anchorCtr="0" compatLnSpc="1">
            <a:prstTxWarp prst="textNoShape">
              <a:avLst/>
            </a:prstTxWarp>
          </a:bodyPr>
          <a:lstStyle>
            <a:lvl1pPr defTabSz="966788">
              <a:defRPr sz="1300"/>
            </a:lvl1pPr>
          </a:lstStyle>
          <a:p>
            <a:pPr>
              <a:defRPr/>
            </a:pPr>
            <a:endParaRPr lang="en-US"/>
          </a:p>
        </p:txBody>
      </p:sp>
      <p:sp>
        <p:nvSpPr>
          <p:cNvPr id="6151" name="Rectangle 7"/>
          <p:cNvSpPr>
            <a:spLocks noGrp="1" noChangeArrowheads="1"/>
          </p:cNvSpPr>
          <p:nvPr>
            <p:ph type="sldNum" sz="quarter" idx="5"/>
          </p:nvPr>
        </p:nvSpPr>
        <p:spPr bwMode="auto">
          <a:xfrm>
            <a:off x="4143375" y="9120188"/>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47" tIns="48324" rIns="96647" bIns="48324" numCol="1" anchor="b" anchorCtr="0" compatLnSpc="1">
            <a:prstTxWarp prst="textNoShape">
              <a:avLst/>
            </a:prstTxWarp>
          </a:bodyPr>
          <a:lstStyle>
            <a:lvl1pPr algn="r" defTabSz="966788">
              <a:defRPr sz="1300"/>
            </a:lvl1pPr>
          </a:lstStyle>
          <a:p>
            <a:pPr>
              <a:defRPr/>
            </a:pPr>
            <a:fld id="{35648293-2628-4091-BED1-7FD9F7535785}" type="slidenum">
              <a:rPr lang="en-US"/>
              <a:pPr>
                <a:defRPr/>
              </a:pPr>
              <a:t>‹#›</a:t>
            </a:fld>
            <a:endParaRPr lang="en-US"/>
          </a:p>
        </p:txBody>
      </p:sp>
    </p:spTree>
    <p:extLst>
      <p:ext uri="{BB962C8B-B14F-4D97-AF65-F5344CB8AC3E}">
        <p14:creationId xmlns:p14="http://schemas.microsoft.com/office/powerpoint/2010/main" val="14741899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eaLnBrk="1" hangingPunct="1"/>
            <a:fld id="{EC65E541-0C65-4668-97E0-BC8F9EF85E8B}" type="slidenum">
              <a:rPr lang="en-US" smtClean="0"/>
              <a:pPr eaLnBrk="1" hangingPunct="1"/>
              <a:t>1</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116311723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facebook.com/intl.school.engineering" TargetMode="External"/><Relationship Id="rId2" Type="http://schemas.openxmlformats.org/officeDocument/2006/relationships/hyperlink" Target="http://www.inse.edu.in/" TargetMode="External"/><Relationship Id="rId1" Type="http://schemas.openxmlformats.org/officeDocument/2006/relationships/slideMaster" Target="../slideMasters/slideMaster2.xml"/><Relationship Id="rId6" Type="http://schemas.openxmlformats.org/officeDocument/2006/relationships/hyperlink" Target="http://www.slideshare.net/INSOFE" TargetMode="External"/><Relationship Id="rId5" Type="http://schemas.openxmlformats.org/officeDocument/2006/relationships/hyperlink" Target="http://www.youtube.com/InsofeVideos" TargetMode="External"/><Relationship Id="rId4" Type="http://schemas.openxmlformats.org/officeDocument/2006/relationships/hyperlink" Target="https://twitter.com/IntlSchEngg" TargetMode="Externa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hyperlink" Target="https://www.facebook.com/insofe" TargetMode="External"/><Relationship Id="rId7" Type="http://schemas.openxmlformats.org/officeDocument/2006/relationships/hyperlink" Target="http://www.linkedin.com/company/international-school-of-engineering" TargetMode="External"/><Relationship Id="rId2" Type="http://schemas.openxmlformats.org/officeDocument/2006/relationships/hyperlink" Target="http://www.inse.edu.in/" TargetMode="External"/><Relationship Id="rId1" Type="http://schemas.openxmlformats.org/officeDocument/2006/relationships/slideMaster" Target="../slideMasters/slideMaster3.xml"/><Relationship Id="rId6" Type="http://schemas.openxmlformats.org/officeDocument/2006/relationships/hyperlink" Target="http://www.slideshare.net/INSOFE" TargetMode="External"/><Relationship Id="rId5" Type="http://schemas.openxmlformats.org/officeDocument/2006/relationships/hyperlink" Target="http://www.youtube.com/InsofeVideos" TargetMode="External"/><Relationship Id="rId4" Type="http://schemas.openxmlformats.org/officeDocument/2006/relationships/hyperlink" Target="https://twitter.com/Insofeedu" TargetMode="External"/><Relationship Id="rId9" Type="http://schemas.openxmlformats.org/officeDocument/2006/relationships/image" Target="../media/image1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059" name="Picture 1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0500" y="1066800"/>
            <a:ext cx="42291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63"/>
          <p:cNvSpPr txBox="1">
            <a:spLocks noChangeArrowheads="1"/>
          </p:cNvSpPr>
          <p:nvPr userDrawn="1"/>
        </p:nvSpPr>
        <p:spPr bwMode="auto">
          <a:xfrm>
            <a:off x="4610100" y="2750277"/>
            <a:ext cx="46021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2000" b="1" dirty="0">
                <a:solidFill>
                  <a:schemeClr val="bg2"/>
                </a:solidFill>
                <a:latin typeface="Arial" pitchFamily="34" charset="0"/>
                <a:cs typeface="Arial" pitchFamily="34" charset="0"/>
              </a:rPr>
              <a:t>Inspire…Educate…Transform.</a:t>
            </a:r>
          </a:p>
        </p:txBody>
      </p:sp>
      <p:grpSp>
        <p:nvGrpSpPr>
          <p:cNvPr id="3" name="Group 2"/>
          <p:cNvGrpSpPr/>
          <p:nvPr userDrawn="1"/>
        </p:nvGrpSpPr>
        <p:grpSpPr>
          <a:xfrm>
            <a:off x="4381500" y="2133600"/>
            <a:ext cx="152400" cy="1752600"/>
            <a:chOff x="5108634" y="2674938"/>
            <a:chExt cx="152400" cy="1752600"/>
          </a:xfrm>
        </p:grpSpPr>
        <p:sp>
          <p:nvSpPr>
            <p:cNvPr id="8" name="Line 64"/>
            <p:cNvSpPr>
              <a:spLocks noChangeShapeType="1"/>
            </p:cNvSpPr>
            <p:nvPr userDrawn="1"/>
          </p:nvSpPr>
          <p:spPr bwMode="auto">
            <a:xfrm>
              <a:off x="5108634" y="2674938"/>
              <a:ext cx="0" cy="1752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65"/>
            <p:cNvSpPr>
              <a:spLocks noChangeShapeType="1"/>
            </p:cNvSpPr>
            <p:nvPr userDrawn="1"/>
          </p:nvSpPr>
          <p:spPr bwMode="auto">
            <a:xfrm>
              <a:off x="5261034" y="2903538"/>
              <a:ext cx="0" cy="1219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 name="Group 1"/>
          <p:cNvGrpSpPr/>
          <p:nvPr userDrawn="1"/>
        </p:nvGrpSpPr>
        <p:grpSpPr>
          <a:xfrm>
            <a:off x="493428" y="1177160"/>
            <a:ext cx="3578509" cy="3402747"/>
            <a:chOff x="722028" y="1720116"/>
            <a:chExt cx="3578509" cy="3402747"/>
          </a:xfrm>
        </p:grpSpPr>
        <p:pic>
          <p:nvPicPr>
            <p:cNvPr id="2052" name="Picture 4"/>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2247900" y="4267200"/>
              <a:ext cx="1284287"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722028" y="3293233"/>
              <a:ext cx="1284287"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2247900" y="3284633"/>
              <a:ext cx="1284287"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userDrawn="1"/>
          </p:nvPicPr>
          <p:blipFill>
            <a:blip r:embed="rId6" cstate="email">
              <a:extLst>
                <a:ext uri="{28A0092B-C50C-407E-A947-70E740481C1C}">
                  <a14:useLocalDpi xmlns:a14="http://schemas.microsoft.com/office/drawing/2010/main" val="0"/>
                </a:ext>
              </a:extLst>
            </a:blip>
            <a:srcRect/>
            <a:stretch>
              <a:fillRect/>
            </a:stretch>
          </p:blipFill>
          <p:spPr bwMode="auto">
            <a:xfrm>
              <a:off x="2247900" y="1720116"/>
              <a:ext cx="205263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722028" y="4267200"/>
              <a:ext cx="1284287"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userDrawn="1"/>
          </p:nvPicPr>
          <p:blipFill>
            <a:blip r:embed="rId8" cstate="email">
              <a:extLst>
                <a:ext uri="{28A0092B-C50C-407E-A947-70E740481C1C}">
                  <a14:useLocalDpi xmlns:a14="http://schemas.microsoft.com/office/drawing/2010/main" val="0"/>
                </a:ext>
              </a:extLst>
            </a:blip>
            <a:srcRect/>
            <a:stretch>
              <a:fillRect/>
            </a:stretch>
          </p:blipFill>
          <p:spPr bwMode="auto">
            <a:xfrm>
              <a:off x="722028" y="2236053"/>
              <a:ext cx="1284287" cy="85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 name="Picture 6" descr="saffron.jpg"/>
          <p:cNvPicPr>
            <a:picLocks noChangeAspect="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flipV="1">
            <a:off x="-14464" y="1270000"/>
            <a:ext cx="635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0224932" y="0"/>
            <a:ext cx="71023" cy="527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a:spLocks noChangeArrowheads="1"/>
          </p:cNvSpPr>
          <p:nvPr userDrawn="1"/>
        </p:nvSpPr>
        <p:spPr bwMode="auto">
          <a:xfrm>
            <a:off x="-14464" y="6589713"/>
            <a:ext cx="10301464" cy="268287"/>
          </a:xfrm>
          <a:prstGeom prst="rect">
            <a:avLst/>
          </a:prstGeom>
          <a:solidFill>
            <a:srgbClr val="FF6600"/>
          </a:solidFill>
          <a:ln>
            <a:noFill/>
          </a:ln>
          <a:extLst/>
        </p:spPr>
        <p:txBody>
          <a:bodyPr wrap="none" anchor="ctr"/>
          <a:lstStyle/>
          <a:p>
            <a:pPr algn="just" eaLnBrk="0" hangingPunct="0"/>
            <a:endParaRPr lang="en-US" sz="1200" dirty="0">
              <a:solidFill>
                <a:schemeClr val="bg1"/>
              </a:solidFill>
              <a:latin typeface="Arial" panose="020B0604020202020204" pitchFamily="34" charset="0"/>
              <a:cs typeface="Arial" charset="0"/>
            </a:endParaRPr>
          </a:p>
        </p:txBody>
      </p:sp>
      <p:sp>
        <p:nvSpPr>
          <p:cNvPr id="21" name="TextBox 20"/>
          <p:cNvSpPr txBox="1"/>
          <p:nvPr userDrawn="1"/>
        </p:nvSpPr>
        <p:spPr>
          <a:xfrm>
            <a:off x="29447" y="6604084"/>
            <a:ext cx="10228107" cy="276999"/>
          </a:xfrm>
          <a:prstGeom prst="rect">
            <a:avLst/>
          </a:prstGeom>
          <a:noFill/>
        </p:spPr>
        <p:txBody>
          <a:bodyPr wrap="square" rtlCol="0">
            <a:spAutoFit/>
          </a:bodyPr>
          <a:lstStyle/>
          <a:p>
            <a:pPr algn="l"/>
            <a:r>
              <a:rPr lang="en-US" sz="1200" dirty="0">
                <a:ln>
                  <a:noFill/>
                </a:ln>
                <a:solidFill>
                  <a:schemeClr val="bg1"/>
                </a:solidFill>
              </a:rPr>
              <a:t>The best place for students</a:t>
            </a:r>
            <a:r>
              <a:rPr lang="en-US" sz="1200" baseline="0" dirty="0">
                <a:ln>
                  <a:noFill/>
                </a:ln>
                <a:solidFill>
                  <a:schemeClr val="bg1"/>
                </a:solidFill>
              </a:rPr>
              <a:t> to learn Applied Engineering 					http://www.insofe.edu.in</a:t>
            </a:r>
            <a:endParaRPr lang="en-US" sz="1200" dirty="0">
              <a:ln>
                <a:noFill/>
              </a:ln>
              <a:solidFill>
                <a:schemeClr val="bg1"/>
              </a:solidFill>
            </a:endParaRPr>
          </a:p>
        </p:txBody>
      </p:sp>
      <p:pic>
        <p:nvPicPr>
          <p:cNvPr id="5" name="Picture 4"/>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048500" y="76200"/>
            <a:ext cx="3117371" cy="954658"/>
          </a:xfrm>
          <a:prstGeom prst="rect">
            <a:avLst/>
          </a:prstGeom>
        </p:spPr>
      </p:pic>
    </p:spTree>
    <p:extLst>
      <p:ext uri="{BB962C8B-B14F-4D97-AF65-F5344CB8AC3E}">
        <p14:creationId xmlns:p14="http://schemas.microsoft.com/office/powerpoint/2010/main" val="1207005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7013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77113" y="152400"/>
            <a:ext cx="2395537" cy="5973763"/>
          </a:xfrm>
        </p:spPr>
        <p:txBody>
          <a:bodyPr vert="eaVert"/>
          <a:lstStyle>
            <a:lvl1pPr>
              <a:defRPr sz="3600"/>
            </a:lvl1pPr>
          </a:lstStyle>
          <a:p>
            <a:r>
              <a:rPr lang="en-US" dirty="0"/>
              <a:t>Click to edit Master title style</a:t>
            </a:r>
          </a:p>
        </p:txBody>
      </p:sp>
      <p:sp>
        <p:nvSpPr>
          <p:cNvPr id="3" name="Vertical Text Placeholder 2"/>
          <p:cNvSpPr>
            <a:spLocks noGrp="1"/>
          </p:cNvSpPr>
          <p:nvPr>
            <p:ph type="body" orient="vert" idx="1"/>
          </p:nvPr>
        </p:nvSpPr>
        <p:spPr>
          <a:xfrm>
            <a:off x="190500" y="152400"/>
            <a:ext cx="7034213" cy="5973763"/>
          </a:xfrm>
        </p:spPr>
        <p:txBody>
          <a:bodyPr vert="eaVert"/>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7002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p:nvPr userDrawn="1"/>
        </p:nvSpPr>
        <p:spPr>
          <a:xfrm>
            <a:off x="190500" y="1574800"/>
            <a:ext cx="9753600" cy="1123384"/>
          </a:xfrm>
          <a:prstGeom prst="rect">
            <a:avLst/>
          </a:prstGeom>
        </p:spPr>
        <p:txBody>
          <a:bodyPr wrap="square">
            <a:spAutoFit/>
          </a:bodyPr>
          <a:lstStyle/>
          <a:p>
            <a:pPr algn="ctr"/>
            <a:r>
              <a:rPr lang="en-US" sz="2000" b="1" dirty="0">
                <a:latin typeface="Arial" panose="020B0604020202020204" pitchFamily="34" charset="0"/>
                <a:ea typeface="Verdana" pitchFamily="34" charset="0"/>
                <a:cs typeface="Arial" panose="020B0604020202020204" pitchFamily="34" charset="0"/>
              </a:rPr>
              <a:t>International School of Engineering</a:t>
            </a:r>
          </a:p>
          <a:p>
            <a:pPr algn="ctr"/>
            <a:endParaRPr lang="en-US" sz="2000" b="1" dirty="0">
              <a:latin typeface="Arial" panose="020B0604020202020204" pitchFamily="34" charset="0"/>
              <a:ea typeface="Verdana" pitchFamily="34" charset="0"/>
              <a:cs typeface="Arial" panose="020B0604020202020204" pitchFamily="34" charset="0"/>
            </a:endParaRPr>
          </a:p>
          <a:p>
            <a:pPr algn="ctr">
              <a:lnSpc>
                <a:spcPct val="150000"/>
              </a:lnSpc>
            </a:pPr>
            <a:r>
              <a:rPr lang="en-US" sz="1800" dirty="0">
                <a:solidFill>
                  <a:prstClr val="black"/>
                </a:solidFill>
                <a:ea typeface="Cambria Math" panose="02040503050406030204" pitchFamily="18" charset="0"/>
              </a:rPr>
              <a:t>Plot No 63/A, Floors 1&amp;2, Road No 13, Film Nagar, Jubilee Hills, Hyderabad – 33</a:t>
            </a:r>
          </a:p>
        </p:txBody>
      </p:sp>
      <p:graphicFrame>
        <p:nvGraphicFramePr>
          <p:cNvPr id="3" name="Table 2"/>
          <p:cNvGraphicFramePr>
            <a:graphicFrameLocks noGrp="1"/>
          </p:cNvGraphicFramePr>
          <p:nvPr userDrawn="1">
            <p:extLst>
              <p:ext uri="{D42A27DB-BD31-4B8C-83A1-F6EECF244321}">
                <p14:modId xmlns:p14="http://schemas.microsoft.com/office/powerpoint/2010/main" val="57948134"/>
              </p:ext>
            </p:extLst>
          </p:nvPr>
        </p:nvGraphicFramePr>
        <p:xfrm>
          <a:off x="1447800" y="2717800"/>
          <a:ext cx="7239000" cy="741680"/>
        </p:xfrm>
        <a:graphic>
          <a:graphicData uri="http://schemas.openxmlformats.org/drawingml/2006/table">
            <a:tbl>
              <a:tblPr>
                <a:tableStyleId>{2D5ABB26-0587-4C30-8999-92F81FD0307C}</a:tableStyleId>
              </a:tblPr>
              <a:tblGrid>
                <a:gridCol w="2743200">
                  <a:extLst>
                    <a:ext uri="{9D8B030D-6E8A-4147-A177-3AD203B41FA5}">
                      <a16:colId xmlns:a16="http://schemas.microsoft.com/office/drawing/2014/main" xmlns="" val="20000"/>
                    </a:ext>
                  </a:extLst>
                </a:gridCol>
                <a:gridCol w="4495800">
                  <a:extLst>
                    <a:ext uri="{9D8B030D-6E8A-4147-A177-3AD203B41FA5}">
                      <a16:colId xmlns:a16="http://schemas.microsoft.com/office/drawing/2014/main" xmlns="" val="20001"/>
                    </a:ext>
                  </a:extLst>
                </a:gridCol>
              </a:tblGrid>
              <a:tr h="370840">
                <a:tc>
                  <a:txBody>
                    <a:bodyPr/>
                    <a:lstStyle/>
                    <a:p>
                      <a:pPr algn="r"/>
                      <a:r>
                        <a:rPr lang="en-US" sz="1800" b="0" dirty="0"/>
                        <a:t>For Individuals:</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800" b="0" dirty="0"/>
                        <a:t>+91-9177585755 or 040-65743991</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pPr algn="r"/>
                      <a:r>
                        <a:rPr lang="en-US" sz="1800" b="0" dirty="0"/>
                        <a:t>For Corporates:</a:t>
                      </a:r>
                    </a:p>
                  </a:txBody>
                  <a:tcPr>
                    <a:lnL>
                      <a:noFill/>
                    </a:lnL>
                    <a:lnR>
                      <a:noFill/>
                    </a:lnR>
                    <a:lnT>
                      <a:noFill/>
                    </a:lnT>
                    <a:lnB>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t>+91-7893866005</a:t>
                      </a:r>
                      <a:endParaRPr lang="en-US" sz="1800" b="0" dirty="0">
                        <a:latin typeface="Arial" panose="020B0604020202020204" pitchFamily="34" charset="0"/>
                        <a:ea typeface="Verdana"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graphicFrame>
        <p:nvGraphicFramePr>
          <p:cNvPr id="4" name="Table 3"/>
          <p:cNvGraphicFramePr>
            <a:graphicFrameLocks noGrp="1"/>
          </p:cNvGraphicFramePr>
          <p:nvPr userDrawn="1">
            <p:extLst>
              <p:ext uri="{D42A27DB-BD31-4B8C-83A1-F6EECF244321}">
                <p14:modId xmlns:p14="http://schemas.microsoft.com/office/powerpoint/2010/main" val="3979537793"/>
              </p:ext>
            </p:extLst>
          </p:nvPr>
        </p:nvGraphicFramePr>
        <p:xfrm>
          <a:off x="2476500" y="3708400"/>
          <a:ext cx="7200900" cy="1854200"/>
        </p:xfrm>
        <a:graphic>
          <a:graphicData uri="http://schemas.openxmlformats.org/drawingml/2006/table">
            <a:tbl>
              <a:tblPr>
                <a:tableStyleId>{2D5ABB26-0587-4C30-8999-92F81FD0307C}</a:tableStyleId>
              </a:tblPr>
              <a:tblGrid>
                <a:gridCol w="1677880">
                  <a:extLst>
                    <a:ext uri="{9D8B030D-6E8A-4147-A177-3AD203B41FA5}">
                      <a16:colId xmlns:a16="http://schemas.microsoft.com/office/drawing/2014/main" xmlns="" val="20000"/>
                    </a:ext>
                  </a:extLst>
                </a:gridCol>
                <a:gridCol w="5523020">
                  <a:extLst>
                    <a:ext uri="{9D8B030D-6E8A-4147-A177-3AD203B41FA5}">
                      <a16:colId xmlns:a16="http://schemas.microsoft.com/office/drawing/2014/main" xmlns="" val="20001"/>
                    </a:ext>
                  </a:extLst>
                </a:gridCol>
              </a:tblGrid>
              <a:tr h="370840">
                <a:tc>
                  <a:txBody>
                    <a:bodyPr/>
                    <a:lstStyle/>
                    <a:p>
                      <a:pPr algn="r"/>
                      <a:r>
                        <a:rPr lang="en-IN" dirty="0">
                          <a:solidFill>
                            <a:schemeClr val="tx1"/>
                          </a:solidFill>
                        </a:rPr>
                        <a:t>Web:</a:t>
                      </a:r>
                      <a:endParaRPr lang="en-US"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IN" dirty="0">
                          <a:solidFill>
                            <a:schemeClr val="tx1"/>
                          </a:solidFill>
                          <a:hlinkClick r:id="rId2"/>
                        </a:rPr>
                        <a:t>http://www.insofe.edu.in</a:t>
                      </a:r>
                      <a:endParaRPr lang="en-US"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pPr algn="r"/>
                      <a:r>
                        <a:rPr lang="en-IN" dirty="0">
                          <a:solidFill>
                            <a:schemeClr val="tx1"/>
                          </a:solidFill>
                        </a:rPr>
                        <a:t>Facebook:</a:t>
                      </a:r>
                      <a:endParaRPr lang="en-US"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IN" dirty="0">
                          <a:solidFill>
                            <a:schemeClr val="tx1"/>
                          </a:solidFill>
                          <a:hlinkClick r:id="rId3"/>
                        </a:rPr>
                        <a:t>https://www.facebook.com/intl.school.engineering</a:t>
                      </a:r>
                      <a:endParaRPr lang="en-US"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0840">
                <a:tc>
                  <a:txBody>
                    <a:bodyPr/>
                    <a:lstStyle/>
                    <a:p>
                      <a:pPr algn="r"/>
                      <a:r>
                        <a:rPr lang="en-IN" dirty="0">
                          <a:solidFill>
                            <a:schemeClr val="tx1"/>
                          </a:solidFill>
                        </a:rPr>
                        <a:t>Twitter:</a:t>
                      </a:r>
                      <a:endParaRPr lang="en-US"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IN" u="sng" dirty="0">
                          <a:solidFill>
                            <a:schemeClr val="tx1"/>
                          </a:solidFill>
                          <a:hlinkClick r:id="rId4"/>
                        </a:rPr>
                        <a:t>https://twitter.com/IntlSchEngg</a:t>
                      </a:r>
                      <a:endParaRPr lang="en-US"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70840">
                <a:tc>
                  <a:txBody>
                    <a:bodyPr/>
                    <a:lstStyle/>
                    <a:p>
                      <a:pPr algn="r"/>
                      <a:r>
                        <a:rPr lang="en-IN" dirty="0">
                          <a:solidFill>
                            <a:schemeClr val="tx1"/>
                          </a:solidFill>
                        </a:rPr>
                        <a:t>YouTube:</a:t>
                      </a:r>
                      <a:endParaRPr lang="en-US"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IN" u="sng" dirty="0">
                          <a:solidFill>
                            <a:schemeClr val="tx1"/>
                          </a:solidFill>
                          <a:hlinkClick r:id="rId5"/>
                        </a:rPr>
                        <a:t>http://www.youtube.com/InsofeVideos</a:t>
                      </a:r>
                      <a:endParaRPr lang="en-US"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370840">
                <a:tc>
                  <a:txBody>
                    <a:bodyPr/>
                    <a:lstStyle/>
                    <a:p>
                      <a:pPr algn="r"/>
                      <a:r>
                        <a:rPr lang="en-IN" dirty="0" err="1">
                          <a:solidFill>
                            <a:schemeClr val="tx1"/>
                          </a:solidFill>
                        </a:rPr>
                        <a:t>SlideShare</a:t>
                      </a:r>
                      <a:r>
                        <a:rPr lang="en-IN" dirty="0">
                          <a:solidFill>
                            <a:schemeClr val="tx1"/>
                          </a:solidFill>
                        </a:rPr>
                        <a:t>:</a:t>
                      </a:r>
                      <a:endParaRPr lang="en-US"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IN" u="sng" dirty="0">
                          <a:solidFill>
                            <a:schemeClr val="tx1"/>
                          </a:solidFill>
                          <a:hlinkClick r:id="rId6"/>
                        </a:rPr>
                        <a:t>http://www.slideshare.net/INSOFE</a:t>
                      </a:r>
                      <a:endParaRPr lang="en-US"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bl>
          </a:graphicData>
        </a:graphic>
      </p:graphicFrame>
      <p:sp>
        <p:nvSpPr>
          <p:cNvPr id="5" name="Text Box 4"/>
          <p:cNvSpPr txBox="1">
            <a:spLocks noChangeArrowheads="1"/>
          </p:cNvSpPr>
          <p:nvPr userDrawn="1"/>
        </p:nvSpPr>
        <p:spPr bwMode="auto">
          <a:xfrm>
            <a:off x="339725" y="6172200"/>
            <a:ext cx="9756775" cy="421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125000"/>
              </a:lnSpc>
              <a:spcBef>
                <a:spcPct val="25000"/>
              </a:spcBef>
            </a:pPr>
            <a:r>
              <a:rPr lang="en-US" sz="900" i="1" dirty="0">
                <a:cs typeface="Arial" charset="0"/>
              </a:rPr>
              <a:t>This presentation may contain references to findings of various reports available in the public domain. INSOFE  makes no representation as to their accuracy or that the organization subscribes to those findings.</a:t>
            </a:r>
          </a:p>
        </p:txBody>
      </p:sp>
    </p:spTree>
    <p:extLst>
      <p:ext uri="{BB962C8B-B14F-4D97-AF65-F5344CB8AC3E}">
        <p14:creationId xmlns:p14="http://schemas.microsoft.com/office/powerpoint/2010/main" val="6271852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p:nvSpPr>
        <p:spPr>
          <a:xfrm>
            <a:off x="29135" y="2362202"/>
            <a:ext cx="4885765" cy="2062103"/>
          </a:xfrm>
          <a:prstGeom prst="rect">
            <a:avLst/>
          </a:prstGeom>
        </p:spPr>
        <p:txBody>
          <a:bodyPr wrap="square">
            <a:spAutoFit/>
          </a:bodyPr>
          <a:lstStyle/>
          <a:p>
            <a:pPr algn="ctr" fontAlgn="base">
              <a:spcBef>
                <a:spcPct val="0"/>
              </a:spcBef>
              <a:spcAft>
                <a:spcPct val="0"/>
              </a:spcAft>
            </a:pPr>
            <a:r>
              <a:rPr lang="en-IN" sz="1600" b="1" dirty="0">
                <a:solidFill>
                  <a:srgbClr val="FF0000"/>
                </a:solidFill>
                <a:ea typeface="Verdana" pitchFamily="34" charset="0"/>
                <a:cs typeface="Verdana" pitchFamily="34" charset="0"/>
              </a:rPr>
              <a:t>HYDERABAD</a:t>
            </a:r>
          </a:p>
          <a:p>
            <a:pPr fontAlgn="base">
              <a:spcBef>
                <a:spcPct val="0"/>
              </a:spcBef>
              <a:spcAft>
                <a:spcPct val="0"/>
              </a:spcAft>
            </a:pPr>
            <a:r>
              <a:rPr lang="en-IN" sz="1600" b="1" dirty="0">
                <a:solidFill>
                  <a:srgbClr val="000000"/>
                </a:solidFill>
                <a:ea typeface="Verdana" pitchFamily="34" charset="0"/>
                <a:cs typeface="Verdana" pitchFamily="34" charset="0"/>
              </a:rPr>
              <a:t>Office and Classrooms </a:t>
            </a:r>
          </a:p>
          <a:p>
            <a:pPr fontAlgn="base">
              <a:spcBef>
                <a:spcPct val="0"/>
              </a:spcBef>
              <a:spcAft>
                <a:spcPct val="0"/>
              </a:spcAft>
            </a:pPr>
            <a:r>
              <a:rPr lang="en-IN" sz="1600" dirty="0">
                <a:solidFill>
                  <a:srgbClr val="000000"/>
                </a:solidFill>
                <a:ea typeface="Verdana" pitchFamily="34" charset="0"/>
                <a:cs typeface="Verdana" pitchFamily="34" charset="0"/>
              </a:rPr>
              <a:t>Plot 63/A, Floors 1&amp;2, Road # 13, Film Nagar, Jubilee Hills, Hyderabad - 500 033</a:t>
            </a:r>
          </a:p>
          <a:p>
            <a:pPr fontAlgn="base">
              <a:spcBef>
                <a:spcPct val="0"/>
              </a:spcBef>
              <a:spcAft>
                <a:spcPct val="0"/>
              </a:spcAft>
            </a:pPr>
            <a:r>
              <a:rPr lang="en-IN" sz="1600" dirty="0">
                <a:solidFill>
                  <a:srgbClr val="000000"/>
                </a:solidFill>
                <a:ea typeface="Verdana" pitchFamily="34" charset="0"/>
                <a:cs typeface="Verdana" pitchFamily="34" charset="0"/>
              </a:rPr>
              <a:t>+91-9701685511 (Individuals)</a:t>
            </a:r>
          </a:p>
          <a:p>
            <a:pPr fontAlgn="base">
              <a:spcBef>
                <a:spcPct val="0"/>
              </a:spcBef>
              <a:spcAft>
                <a:spcPct val="0"/>
              </a:spcAft>
            </a:pPr>
            <a:r>
              <a:rPr lang="en-IN" sz="1600" dirty="0">
                <a:solidFill>
                  <a:srgbClr val="000000"/>
                </a:solidFill>
                <a:ea typeface="Verdana" pitchFamily="34" charset="0"/>
                <a:cs typeface="Verdana" pitchFamily="34" charset="0"/>
              </a:rPr>
              <a:t>+91-9618483483 (Corporates)</a:t>
            </a:r>
          </a:p>
          <a:p>
            <a:pPr fontAlgn="base">
              <a:spcBef>
                <a:spcPct val="0"/>
              </a:spcBef>
              <a:spcAft>
                <a:spcPct val="0"/>
              </a:spcAft>
            </a:pPr>
            <a:endParaRPr lang="en-IN" sz="1600" dirty="0">
              <a:solidFill>
                <a:srgbClr val="000000"/>
              </a:solidFill>
              <a:ea typeface="Verdana" pitchFamily="34" charset="0"/>
              <a:cs typeface="Verdana" pitchFamily="34" charset="0"/>
            </a:endParaRPr>
          </a:p>
          <a:p>
            <a:pPr algn="ctr" fontAlgn="base">
              <a:spcBef>
                <a:spcPct val="0"/>
              </a:spcBef>
              <a:spcAft>
                <a:spcPct val="0"/>
              </a:spcAft>
            </a:pPr>
            <a:r>
              <a:rPr lang="en-IN" sz="1600" b="1" dirty="0">
                <a:solidFill>
                  <a:srgbClr val="000000"/>
                </a:solidFill>
                <a:ea typeface="Verdana" pitchFamily="34" charset="0"/>
                <a:cs typeface="Verdana" pitchFamily="34" charset="0"/>
              </a:rPr>
              <a:t>Social Media</a:t>
            </a:r>
          </a:p>
        </p:txBody>
      </p:sp>
      <p:graphicFrame>
        <p:nvGraphicFramePr>
          <p:cNvPr id="4" name="Table 3"/>
          <p:cNvGraphicFramePr>
            <a:graphicFrameLocks noGrp="1"/>
          </p:cNvGraphicFramePr>
          <p:nvPr userDrawn="1">
            <p:extLst/>
          </p:nvPr>
        </p:nvGraphicFramePr>
        <p:xfrm>
          <a:off x="103095" y="4369324"/>
          <a:ext cx="6945406" cy="1828800"/>
        </p:xfrm>
        <a:graphic>
          <a:graphicData uri="http://schemas.openxmlformats.org/drawingml/2006/table">
            <a:tbl>
              <a:tblPr>
                <a:tableStyleId>{2D5ABB26-0587-4C30-8999-92F81FD0307C}</a:tableStyleId>
              </a:tblPr>
              <a:tblGrid>
                <a:gridCol w="1143000">
                  <a:extLst>
                    <a:ext uri="{9D8B030D-6E8A-4147-A177-3AD203B41FA5}">
                      <a16:colId xmlns:a16="http://schemas.microsoft.com/office/drawing/2014/main" xmlns="" val="20000"/>
                    </a:ext>
                  </a:extLst>
                </a:gridCol>
                <a:gridCol w="5802406">
                  <a:extLst>
                    <a:ext uri="{9D8B030D-6E8A-4147-A177-3AD203B41FA5}">
                      <a16:colId xmlns:a16="http://schemas.microsoft.com/office/drawing/2014/main" xmlns="" val="20001"/>
                    </a:ext>
                  </a:extLst>
                </a:gridCol>
              </a:tblGrid>
              <a:tr h="304800">
                <a:tc>
                  <a:txBody>
                    <a:bodyPr/>
                    <a:lstStyle/>
                    <a:p>
                      <a:pPr algn="l"/>
                      <a:r>
                        <a:rPr lang="en-IN" sz="1400" dirty="0">
                          <a:solidFill>
                            <a:schemeClr val="tx1"/>
                          </a:solidFill>
                        </a:rPr>
                        <a:t>Web:</a:t>
                      </a:r>
                      <a:endParaRPr lang="en-US" sz="1400"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IN" sz="1400" dirty="0">
                          <a:solidFill>
                            <a:schemeClr val="tx1"/>
                          </a:solidFill>
                          <a:hlinkClick r:id="rId2"/>
                        </a:rPr>
                        <a:t>http://www.insofe.edu.in</a:t>
                      </a:r>
                      <a:endParaRPr lang="en-US" sz="1400"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04800">
                <a:tc>
                  <a:txBody>
                    <a:bodyPr/>
                    <a:lstStyle/>
                    <a:p>
                      <a:pPr algn="l"/>
                      <a:r>
                        <a:rPr lang="en-IN" sz="1400" dirty="0">
                          <a:solidFill>
                            <a:schemeClr val="tx1"/>
                          </a:solidFill>
                        </a:rPr>
                        <a:t>Facebook:</a:t>
                      </a:r>
                      <a:endParaRPr lang="en-US" sz="1400"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IN" sz="1400" dirty="0">
                          <a:solidFill>
                            <a:schemeClr val="tx1"/>
                          </a:solidFill>
                          <a:hlinkClick r:id="rId3"/>
                        </a:rPr>
                        <a:t>https://www.facebook.com/insofe</a:t>
                      </a:r>
                      <a:r>
                        <a:rPr lang="en-IN" sz="1400" dirty="0">
                          <a:solidFill>
                            <a:schemeClr val="tx1"/>
                          </a:solidFill>
                        </a:rPr>
                        <a:t> </a:t>
                      </a:r>
                      <a:endParaRPr lang="en-US" sz="1400"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04800">
                <a:tc>
                  <a:txBody>
                    <a:bodyPr/>
                    <a:lstStyle/>
                    <a:p>
                      <a:pPr algn="l"/>
                      <a:r>
                        <a:rPr lang="en-IN" sz="1400" dirty="0">
                          <a:solidFill>
                            <a:schemeClr val="tx1"/>
                          </a:solidFill>
                        </a:rPr>
                        <a:t>Twitter:</a:t>
                      </a:r>
                      <a:endParaRPr lang="en-US" sz="1400"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IN" sz="1400" u="sng" dirty="0">
                          <a:solidFill>
                            <a:schemeClr val="tx1"/>
                          </a:solidFill>
                          <a:hlinkClick r:id="rId4"/>
                        </a:rPr>
                        <a:t>https://twitter.com/Insofeedu</a:t>
                      </a:r>
                      <a:r>
                        <a:rPr lang="en-IN" sz="1400" u="sng" dirty="0">
                          <a:solidFill>
                            <a:schemeClr val="tx1"/>
                          </a:solidFill>
                        </a:rPr>
                        <a:t> </a:t>
                      </a:r>
                      <a:endParaRPr lang="en-US" sz="1400"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04800">
                <a:tc>
                  <a:txBody>
                    <a:bodyPr/>
                    <a:lstStyle/>
                    <a:p>
                      <a:pPr algn="l"/>
                      <a:r>
                        <a:rPr lang="en-IN" sz="1400" dirty="0">
                          <a:solidFill>
                            <a:schemeClr val="tx1"/>
                          </a:solidFill>
                        </a:rPr>
                        <a:t>YouTube:</a:t>
                      </a:r>
                      <a:endParaRPr lang="en-US" sz="1400"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IN" sz="1400" u="sng" dirty="0">
                          <a:solidFill>
                            <a:schemeClr val="tx1"/>
                          </a:solidFill>
                          <a:hlinkClick r:id="rId5"/>
                        </a:rPr>
                        <a:t>http://www.youtube.com/InsofeVideos</a:t>
                      </a:r>
                      <a:endParaRPr lang="en-US" sz="1400"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304800">
                <a:tc>
                  <a:txBody>
                    <a:bodyPr/>
                    <a:lstStyle/>
                    <a:p>
                      <a:pPr algn="l"/>
                      <a:r>
                        <a:rPr lang="en-IN" sz="1400" dirty="0" err="1">
                          <a:solidFill>
                            <a:schemeClr val="tx1"/>
                          </a:solidFill>
                        </a:rPr>
                        <a:t>SlideShare</a:t>
                      </a:r>
                      <a:r>
                        <a:rPr lang="en-IN" sz="1400" dirty="0">
                          <a:solidFill>
                            <a:schemeClr val="tx1"/>
                          </a:solidFill>
                        </a:rPr>
                        <a:t>:</a:t>
                      </a:r>
                      <a:endParaRPr lang="en-US" sz="1400"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IN" sz="1400" u="sng" dirty="0">
                          <a:solidFill>
                            <a:schemeClr val="tx1"/>
                          </a:solidFill>
                          <a:hlinkClick r:id="rId6"/>
                        </a:rPr>
                        <a:t>http://www.slideshare.net/INSOFE</a:t>
                      </a:r>
                      <a:endParaRPr lang="en-US" sz="1400"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304800">
                <a:tc>
                  <a:txBody>
                    <a:bodyPr/>
                    <a:lstStyle/>
                    <a:p>
                      <a:pPr algn="l"/>
                      <a:r>
                        <a:rPr lang="en-US" sz="1400" b="0" dirty="0">
                          <a:solidFill>
                            <a:schemeClr val="tx1"/>
                          </a:solidFill>
                        </a:rPr>
                        <a:t>LinkedIn:</a:t>
                      </a:r>
                    </a:p>
                  </a:txBody>
                  <a:tcPr>
                    <a:lnL>
                      <a:noFill/>
                    </a:lnL>
                    <a:lnR>
                      <a:noFill/>
                    </a:lnR>
                    <a:lnT>
                      <a:noFill/>
                    </a:lnT>
                    <a:lnB>
                      <a:noFill/>
                    </a:lnB>
                    <a:lnTlToBr w="12700" cmpd="sng">
                      <a:noFill/>
                      <a:prstDash val="solid"/>
                    </a:lnTlToBr>
                    <a:lnBlToTr w="12700" cmpd="sng">
                      <a:noFill/>
                      <a:prstDash val="solid"/>
                    </a:lnBlToTr>
                  </a:tcPr>
                </a:tc>
                <a:tc>
                  <a:txBody>
                    <a:bodyPr/>
                    <a:lstStyle/>
                    <a:p>
                      <a:r>
                        <a:rPr lang="en-IN" sz="1400" u="sng" kern="1200" dirty="0">
                          <a:solidFill>
                            <a:schemeClr val="tx1"/>
                          </a:solidFill>
                          <a:effectLst/>
                          <a:latin typeface="+mn-lt"/>
                          <a:ea typeface="+mn-ea"/>
                          <a:cs typeface="+mn-cs"/>
                          <a:hlinkClick r:id="rId7"/>
                        </a:rPr>
                        <a:t>http://www.linkedin.com/company/international-school-of-engineering</a:t>
                      </a:r>
                      <a:endParaRPr lang="en-US" sz="1400" b="0" dirty="0">
                        <a:solidFill>
                          <a:schemeClr val="tx1"/>
                        </a:solidFill>
                      </a:endParaRP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bl>
          </a:graphicData>
        </a:graphic>
      </p:graphicFrame>
      <p:sp>
        <p:nvSpPr>
          <p:cNvPr id="5" name="Text Box 4"/>
          <p:cNvSpPr txBox="1">
            <a:spLocks noChangeArrowheads="1"/>
          </p:cNvSpPr>
          <p:nvPr/>
        </p:nvSpPr>
        <p:spPr bwMode="auto">
          <a:xfrm>
            <a:off x="339726" y="6172201"/>
            <a:ext cx="9756775"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lnSpc>
                <a:spcPct val="125000"/>
              </a:lnSpc>
              <a:spcBef>
                <a:spcPct val="25000"/>
              </a:spcBef>
              <a:spcAft>
                <a:spcPct val="0"/>
              </a:spcAft>
            </a:pPr>
            <a:r>
              <a:rPr lang="en-US" sz="900" i="1" dirty="0">
                <a:solidFill>
                  <a:srgbClr val="000000"/>
                </a:solidFill>
                <a:cs typeface="Arial" charset="0"/>
              </a:rPr>
              <a:t>This presentation may contain references to findings of various reports available in the public domain. INSOFE  makes no representation as to their accuracy or that the organization subscribes to those findings.</a:t>
            </a:r>
          </a:p>
        </p:txBody>
      </p:sp>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502" y="2"/>
            <a:ext cx="2565399" cy="2279999"/>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58101" y="2"/>
            <a:ext cx="2556270" cy="2279999"/>
          </a:xfrm>
          <a:prstGeom prst="rect">
            <a:avLst/>
          </a:prstGeom>
        </p:spPr>
      </p:pic>
      <p:sp>
        <p:nvSpPr>
          <p:cNvPr id="8" name="Arc 7"/>
          <p:cNvSpPr/>
          <p:nvPr/>
        </p:nvSpPr>
        <p:spPr>
          <a:xfrm rot="10800000">
            <a:off x="2628901" y="0"/>
            <a:ext cx="5029200" cy="2279998"/>
          </a:xfrm>
          <a:prstGeom prst="arc">
            <a:avLst>
              <a:gd name="adj1" fmla="val 10837693"/>
              <a:gd name="adj2" fmla="val 21587353"/>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sz="1800">
              <a:solidFill>
                <a:srgbClr val="000000"/>
              </a:solidFill>
            </a:endParaRPr>
          </a:p>
        </p:txBody>
      </p:sp>
      <p:sp>
        <p:nvSpPr>
          <p:cNvPr id="10" name="Rectangle 9"/>
          <p:cNvSpPr/>
          <p:nvPr/>
        </p:nvSpPr>
        <p:spPr>
          <a:xfrm>
            <a:off x="4914901" y="2362202"/>
            <a:ext cx="5299471" cy="1815882"/>
          </a:xfrm>
          <a:prstGeom prst="rect">
            <a:avLst/>
          </a:prstGeom>
        </p:spPr>
        <p:txBody>
          <a:bodyPr wrap="square">
            <a:spAutoFit/>
          </a:bodyPr>
          <a:lstStyle/>
          <a:p>
            <a:pPr algn="ctr" fontAlgn="base">
              <a:spcBef>
                <a:spcPct val="0"/>
              </a:spcBef>
              <a:spcAft>
                <a:spcPct val="0"/>
              </a:spcAft>
            </a:pPr>
            <a:r>
              <a:rPr lang="en-IN" sz="1600" b="1" dirty="0">
                <a:solidFill>
                  <a:srgbClr val="FF0000"/>
                </a:solidFill>
                <a:ea typeface="Verdana" pitchFamily="34" charset="0"/>
                <a:cs typeface="Verdana" pitchFamily="34" charset="0"/>
              </a:rPr>
              <a:t>BENGALURU</a:t>
            </a:r>
          </a:p>
          <a:p>
            <a:pPr fontAlgn="base">
              <a:spcBef>
                <a:spcPct val="0"/>
              </a:spcBef>
              <a:spcAft>
                <a:spcPct val="0"/>
              </a:spcAft>
            </a:pPr>
            <a:r>
              <a:rPr lang="en-IN" sz="1600" b="1" dirty="0">
                <a:solidFill>
                  <a:srgbClr val="000000"/>
                </a:solidFill>
                <a:ea typeface="Verdana" pitchFamily="34" charset="0"/>
                <a:cs typeface="Verdana" pitchFamily="34" charset="0"/>
              </a:rPr>
              <a:t>Office</a:t>
            </a:r>
          </a:p>
          <a:p>
            <a:pPr fontAlgn="base">
              <a:spcBef>
                <a:spcPct val="0"/>
              </a:spcBef>
              <a:spcAft>
                <a:spcPct val="0"/>
              </a:spcAft>
            </a:pPr>
            <a:r>
              <a:rPr lang="en-IN" sz="1600" dirty="0" err="1">
                <a:solidFill>
                  <a:srgbClr val="000000"/>
                </a:solidFill>
                <a:ea typeface="Verdana" pitchFamily="34" charset="0"/>
                <a:cs typeface="Verdana" pitchFamily="34" charset="0"/>
              </a:rPr>
              <a:t>Incubex</a:t>
            </a:r>
            <a:r>
              <a:rPr lang="en-IN" sz="1600" dirty="0">
                <a:solidFill>
                  <a:srgbClr val="000000"/>
                </a:solidFill>
                <a:ea typeface="Verdana" pitchFamily="34" charset="0"/>
                <a:cs typeface="Verdana" pitchFamily="34" charset="0"/>
              </a:rPr>
              <a:t>, #728, Grace Platina, 4th Floor, CMH Road, Indira Nagar, 1st Stage, Bengaluru – 560038</a:t>
            </a:r>
          </a:p>
          <a:p>
            <a:pPr fontAlgn="base">
              <a:spcBef>
                <a:spcPct val="0"/>
              </a:spcBef>
              <a:spcAft>
                <a:spcPct val="0"/>
              </a:spcAft>
            </a:pPr>
            <a:r>
              <a:rPr lang="en-IN" sz="1600" dirty="0">
                <a:solidFill>
                  <a:srgbClr val="000000"/>
                </a:solidFill>
                <a:ea typeface="Verdana" pitchFamily="34" charset="0"/>
                <a:cs typeface="Verdana" pitchFamily="34" charset="0"/>
              </a:rPr>
              <a:t>+91-9502334561 (Individuals)</a:t>
            </a:r>
          </a:p>
          <a:p>
            <a:pPr fontAlgn="base">
              <a:spcBef>
                <a:spcPct val="0"/>
              </a:spcBef>
              <a:spcAft>
                <a:spcPct val="0"/>
              </a:spcAft>
            </a:pPr>
            <a:r>
              <a:rPr lang="en-IN" sz="1600" dirty="0">
                <a:solidFill>
                  <a:srgbClr val="000000"/>
                </a:solidFill>
                <a:ea typeface="Verdana" pitchFamily="34" charset="0"/>
                <a:cs typeface="Verdana" pitchFamily="34" charset="0"/>
              </a:rPr>
              <a:t>+91-9502799088 (Corporates)</a:t>
            </a:r>
          </a:p>
          <a:p>
            <a:pPr fontAlgn="base">
              <a:spcBef>
                <a:spcPct val="0"/>
              </a:spcBef>
              <a:spcAft>
                <a:spcPct val="0"/>
              </a:spcAft>
            </a:pPr>
            <a:endParaRPr lang="en-IN" sz="1600" dirty="0">
              <a:solidFill>
                <a:srgbClr val="000000"/>
              </a:solidFill>
              <a:ea typeface="Verdana" pitchFamily="34" charset="0"/>
              <a:cs typeface="Verdana" pitchFamily="34" charset="0"/>
            </a:endParaRPr>
          </a:p>
        </p:txBody>
      </p:sp>
    </p:spTree>
    <p:extLst>
      <p:ext uri="{BB962C8B-B14F-4D97-AF65-F5344CB8AC3E}">
        <p14:creationId xmlns:p14="http://schemas.microsoft.com/office/powerpoint/2010/main" val="1993047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ea typeface="Verdana" pitchFamily="34" charset="0"/>
                <a:cs typeface="Arial" panose="020B0604020202020204" pitchFamily="34" charset="0"/>
              </a:defRPr>
            </a:lvl1pPr>
            <a:lvl2pPr>
              <a:defRPr>
                <a:latin typeface="Arial" panose="020B0604020202020204" pitchFamily="34" charset="0"/>
                <a:ea typeface="Verdana" pitchFamily="34" charset="0"/>
                <a:cs typeface="Arial" panose="020B0604020202020204" pitchFamily="34" charset="0"/>
              </a:defRPr>
            </a:lvl2pPr>
            <a:lvl3pPr>
              <a:defRPr>
                <a:latin typeface="Arial" panose="020B0604020202020204" pitchFamily="34" charset="0"/>
                <a:ea typeface="Verdana" pitchFamily="34" charset="0"/>
                <a:cs typeface="Arial" panose="020B0604020202020204" pitchFamily="34" charset="0"/>
              </a:defRPr>
            </a:lvl3pPr>
            <a:lvl4pPr>
              <a:defRPr>
                <a:latin typeface="Arial" panose="020B0604020202020204" pitchFamily="34" charset="0"/>
                <a:ea typeface="Verdana" pitchFamily="34" charset="0"/>
                <a:cs typeface="Arial" panose="020B0604020202020204" pitchFamily="34" charset="0"/>
              </a:defRPr>
            </a:lvl4pPr>
            <a:lvl5pPr>
              <a:defRPr>
                <a:latin typeface="Arial" panose="020B0604020202020204" pitchFamily="34" charset="0"/>
                <a:ea typeface="Verdana"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9999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0" y="4406900"/>
            <a:ext cx="8743950" cy="1362075"/>
          </a:xfrm>
        </p:spPr>
        <p:txBody>
          <a:bodyPr anchor="t"/>
          <a:lstStyle>
            <a:lvl1pPr algn="l">
              <a:defRPr sz="3200" b="1" cap="all"/>
            </a:lvl1pPr>
          </a:lstStyle>
          <a:p>
            <a:r>
              <a:rPr lang="en-US" dirty="0"/>
              <a:t>Click to edit Master title style</a:t>
            </a:r>
          </a:p>
        </p:txBody>
      </p:sp>
      <p:sp>
        <p:nvSpPr>
          <p:cNvPr id="3" name="Text Placeholder 2"/>
          <p:cNvSpPr>
            <a:spLocks noGrp="1"/>
          </p:cNvSpPr>
          <p:nvPr>
            <p:ph type="body" idx="1"/>
          </p:nvPr>
        </p:nvSpPr>
        <p:spPr>
          <a:xfrm>
            <a:off x="812800" y="2906713"/>
            <a:ext cx="874395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757638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3" name="Content Placeholder 2"/>
          <p:cNvSpPr>
            <a:spLocks noGrp="1"/>
          </p:cNvSpPr>
          <p:nvPr>
            <p:ph sz="half" idx="1"/>
          </p:nvPr>
        </p:nvSpPr>
        <p:spPr>
          <a:xfrm>
            <a:off x="514350" y="1600200"/>
            <a:ext cx="4552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219700" y="1600200"/>
            <a:ext cx="4552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527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4638"/>
            <a:ext cx="9258300" cy="1143000"/>
          </a:xfrm>
        </p:spPr>
        <p:txBody>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514350" y="1535113"/>
            <a:ext cx="45450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14350" y="2174875"/>
            <a:ext cx="45450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226050" y="1535113"/>
            <a:ext cx="45466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226050" y="2174875"/>
            <a:ext cx="4546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29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3580842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67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14350" y="273050"/>
            <a:ext cx="3384550"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022725" y="273050"/>
            <a:ext cx="57499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14350" y="1435100"/>
            <a:ext cx="3384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405158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125" y="4800600"/>
            <a:ext cx="6172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016125" y="612775"/>
            <a:ext cx="6172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016125" y="5367338"/>
            <a:ext cx="6172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3328746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2.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theme" Target="../theme/theme3.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14350" y="1600200"/>
            <a:ext cx="92583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2"/>
          <p:cNvSpPr>
            <a:spLocks noGrp="1" noChangeArrowheads="1"/>
          </p:cNvSpPr>
          <p:nvPr>
            <p:ph type="title"/>
          </p:nvPr>
        </p:nvSpPr>
        <p:spPr bwMode="auto">
          <a:xfrm>
            <a:off x="190500" y="152400"/>
            <a:ext cx="8210550"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1030" name="Picture 6" descr="saffron.jpg"/>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flipV="1">
            <a:off x="-14464" y="1270000"/>
            <a:ext cx="635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userDrawn="1"/>
        </p:nvSpPr>
        <p:spPr bwMode="auto">
          <a:xfrm>
            <a:off x="-14464" y="6589713"/>
            <a:ext cx="10301464" cy="268287"/>
          </a:xfrm>
          <a:prstGeom prst="rect">
            <a:avLst/>
          </a:prstGeom>
          <a:solidFill>
            <a:srgbClr val="FF6600"/>
          </a:solidFill>
          <a:ln>
            <a:noFill/>
          </a:ln>
          <a:extLst/>
        </p:spPr>
        <p:txBody>
          <a:bodyPr wrap="none" anchor="ctr"/>
          <a:lstStyle/>
          <a:p>
            <a:pPr algn="just" eaLnBrk="0" hangingPunct="0"/>
            <a:endParaRPr lang="en-US" sz="1200" dirty="0">
              <a:solidFill>
                <a:schemeClr val="bg1"/>
              </a:solidFill>
              <a:latin typeface="Arial" panose="020B0604020202020204" pitchFamily="34" charset="0"/>
              <a:cs typeface="Arial" charset="0"/>
            </a:endParaRPr>
          </a:p>
        </p:txBody>
      </p:sp>
      <p:pic>
        <p:nvPicPr>
          <p:cNvPr id="3"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10224932" y="0"/>
            <a:ext cx="71023" cy="527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userDrawn="1"/>
        </p:nvSpPr>
        <p:spPr>
          <a:xfrm>
            <a:off x="29447" y="6604084"/>
            <a:ext cx="10228107" cy="276999"/>
          </a:xfrm>
          <a:prstGeom prst="rect">
            <a:avLst/>
          </a:prstGeom>
          <a:noFill/>
        </p:spPr>
        <p:txBody>
          <a:bodyPr wrap="square" rtlCol="0">
            <a:spAutoFit/>
          </a:bodyPr>
          <a:lstStyle/>
          <a:p>
            <a:pPr algn="l"/>
            <a:r>
              <a:rPr lang="en-US" sz="1200" dirty="0">
                <a:ln>
                  <a:noFill/>
                </a:ln>
                <a:solidFill>
                  <a:schemeClr val="bg1"/>
                </a:solidFill>
              </a:rPr>
              <a:t>The best place for students</a:t>
            </a:r>
            <a:r>
              <a:rPr lang="en-US" sz="1200" baseline="0" dirty="0">
                <a:ln>
                  <a:noFill/>
                </a:ln>
                <a:solidFill>
                  <a:schemeClr val="bg1"/>
                </a:solidFill>
              </a:rPr>
              <a:t> to learn Applied Engineering                       	    </a:t>
            </a:r>
            <a:fld id="{92F25A20-6FD6-46FE-A78E-BF2E59310FDC}" type="slidenum">
              <a:rPr lang="en-US" sz="1200" smtClean="0">
                <a:ln>
                  <a:noFill/>
                </a:ln>
                <a:solidFill>
                  <a:schemeClr val="bg1"/>
                </a:solidFill>
              </a:rPr>
              <a:pPr algn="l"/>
              <a:t>‹#›</a:t>
            </a:fld>
            <a:r>
              <a:rPr lang="en-US" sz="1200" baseline="0" dirty="0">
                <a:ln>
                  <a:noFill/>
                </a:ln>
                <a:solidFill>
                  <a:schemeClr val="bg1"/>
                </a:solidFill>
              </a:rPr>
              <a:t>  			http://www.insofe.edu.in</a:t>
            </a:r>
            <a:endParaRPr lang="en-US" sz="1200" dirty="0">
              <a:ln>
                <a:noFill/>
              </a:ln>
              <a:solidFill>
                <a:schemeClr val="bg1"/>
              </a:solidFill>
            </a:endParaRPr>
          </a:p>
        </p:txBody>
      </p:sp>
      <p:pic>
        <p:nvPicPr>
          <p:cNvPr id="2" name="Picture 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9081541" y="31534"/>
            <a:ext cx="1117285" cy="1117285"/>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hdr="0" ftr="0" dt="0"/>
  <p:txStyles>
    <p:titleStyle>
      <a:lvl1pPr algn="l" rtl="0" eaLnBrk="0" fontAlgn="base" hangingPunct="0">
        <a:spcBef>
          <a:spcPct val="0"/>
        </a:spcBef>
        <a:spcAft>
          <a:spcPct val="0"/>
        </a:spcAft>
        <a:defRPr sz="3200" b="1">
          <a:solidFill>
            <a:schemeClr val="tx1"/>
          </a:solidFill>
          <a:latin typeface="+mj-lt"/>
          <a:ea typeface="MASTERPLAN" pitchFamily="2" charset="0"/>
          <a:cs typeface="Times New Roman" pitchFamily="18" charset="0"/>
        </a:defRPr>
      </a:lvl1pPr>
      <a:lvl2pPr algn="l" rtl="0" eaLnBrk="0" fontAlgn="base" hangingPunct="0">
        <a:spcBef>
          <a:spcPct val="0"/>
        </a:spcBef>
        <a:spcAft>
          <a:spcPct val="0"/>
        </a:spcAft>
        <a:defRPr sz="4000" b="1">
          <a:solidFill>
            <a:schemeClr val="tx1"/>
          </a:solidFill>
          <a:latin typeface="Andalus" pitchFamily="18" charset="-78"/>
          <a:ea typeface="MASTERPLAN" pitchFamily="2" charset="0"/>
          <a:cs typeface="Andalus" pitchFamily="18" charset="-78"/>
        </a:defRPr>
      </a:lvl2pPr>
      <a:lvl3pPr algn="l" rtl="0" eaLnBrk="0" fontAlgn="base" hangingPunct="0">
        <a:spcBef>
          <a:spcPct val="0"/>
        </a:spcBef>
        <a:spcAft>
          <a:spcPct val="0"/>
        </a:spcAft>
        <a:defRPr sz="4000" b="1">
          <a:solidFill>
            <a:schemeClr val="tx1"/>
          </a:solidFill>
          <a:latin typeface="Andalus" pitchFamily="18" charset="-78"/>
          <a:ea typeface="MASTERPLAN" pitchFamily="2" charset="0"/>
          <a:cs typeface="Andalus" pitchFamily="18" charset="-78"/>
        </a:defRPr>
      </a:lvl3pPr>
      <a:lvl4pPr algn="l" rtl="0" eaLnBrk="0" fontAlgn="base" hangingPunct="0">
        <a:spcBef>
          <a:spcPct val="0"/>
        </a:spcBef>
        <a:spcAft>
          <a:spcPct val="0"/>
        </a:spcAft>
        <a:defRPr sz="4000" b="1">
          <a:solidFill>
            <a:schemeClr val="tx1"/>
          </a:solidFill>
          <a:latin typeface="Andalus" pitchFamily="18" charset="-78"/>
          <a:ea typeface="MASTERPLAN" pitchFamily="2" charset="0"/>
          <a:cs typeface="Andalus" pitchFamily="18" charset="-78"/>
        </a:defRPr>
      </a:lvl4pPr>
      <a:lvl5pPr algn="l" rtl="0" eaLnBrk="0" fontAlgn="base" hangingPunct="0">
        <a:spcBef>
          <a:spcPct val="0"/>
        </a:spcBef>
        <a:spcAft>
          <a:spcPct val="0"/>
        </a:spcAft>
        <a:defRPr sz="4000" b="1">
          <a:solidFill>
            <a:schemeClr val="tx1"/>
          </a:solidFill>
          <a:latin typeface="Andalus" pitchFamily="18" charset="-78"/>
          <a:ea typeface="MASTERPLAN" pitchFamily="2" charset="0"/>
          <a:cs typeface="Andalus" pitchFamily="18" charset="-78"/>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Verdana" pitchFamily="34" charset="0"/>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Verdana" pitchFamily="34" charset="0"/>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Verdana" pitchFamily="34" charset="0"/>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Verdana" pitchFamily="34" charset="0"/>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Verdana" pitchFamily="34" charset="0"/>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14350" y="1600200"/>
            <a:ext cx="92583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2"/>
          <p:cNvSpPr>
            <a:spLocks noGrp="1" noChangeArrowheads="1"/>
          </p:cNvSpPr>
          <p:nvPr>
            <p:ph type="title"/>
          </p:nvPr>
        </p:nvSpPr>
        <p:spPr bwMode="auto">
          <a:xfrm>
            <a:off x="190500" y="152400"/>
            <a:ext cx="8210550"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1030" name="Picture 6" descr="saffron.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V="1">
            <a:off x="-14464" y="1270000"/>
            <a:ext cx="635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userDrawn="1"/>
        </p:nvSpPr>
        <p:spPr bwMode="auto">
          <a:xfrm>
            <a:off x="-14464" y="6589713"/>
            <a:ext cx="10301464" cy="268287"/>
          </a:xfrm>
          <a:prstGeom prst="rect">
            <a:avLst/>
          </a:prstGeom>
          <a:solidFill>
            <a:srgbClr val="FF6600"/>
          </a:solidFill>
          <a:ln>
            <a:noFill/>
          </a:ln>
          <a:extLst/>
        </p:spPr>
        <p:txBody>
          <a:bodyPr wrap="none" anchor="ctr"/>
          <a:lstStyle/>
          <a:p>
            <a:pPr algn="just" eaLnBrk="0" hangingPunct="0"/>
            <a:endParaRPr lang="en-US" sz="1200" dirty="0">
              <a:solidFill>
                <a:schemeClr val="bg1"/>
              </a:solidFill>
              <a:latin typeface="Arial" panose="020B0604020202020204" pitchFamily="34" charset="0"/>
              <a:cs typeface="Arial" charset="0"/>
            </a:endParaRPr>
          </a:p>
        </p:txBody>
      </p:sp>
      <p:pic>
        <p:nvPicPr>
          <p:cNvPr id="3"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224932" y="0"/>
            <a:ext cx="71023" cy="527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048500" y="76200"/>
            <a:ext cx="3117371" cy="954658"/>
          </a:xfrm>
          <a:prstGeom prst="rect">
            <a:avLst/>
          </a:prstGeom>
        </p:spPr>
      </p:pic>
      <p:sp>
        <p:nvSpPr>
          <p:cNvPr id="11" name="TextBox 10"/>
          <p:cNvSpPr txBox="1"/>
          <p:nvPr userDrawn="1"/>
        </p:nvSpPr>
        <p:spPr>
          <a:xfrm>
            <a:off x="29447" y="6604084"/>
            <a:ext cx="10228107" cy="276999"/>
          </a:xfrm>
          <a:prstGeom prst="rect">
            <a:avLst/>
          </a:prstGeom>
          <a:noFill/>
        </p:spPr>
        <p:txBody>
          <a:bodyPr wrap="square" rtlCol="0">
            <a:spAutoFit/>
          </a:bodyPr>
          <a:lstStyle/>
          <a:p>
            <a:pPr algn="l"/>
            <a:r>
              <a:rPr lang="en-US" sz="1200" dirty="0">
                <a:ln>
                  <a:noFill/>
                </a:ln>
                <a:solidFill>
                  <a:schemeClr val="bg1"/>
                </a:solidFill>
              </a:rPr>
              <a:t>The best place for students</a:t>
            </a:r>
            <a:r>
              <a:rPr lang="en-US" sz="1200" baseline="0" dirty="0">
                <a:ln>
                  <a:noFill/>
                </a:ln>
                <a:solidFill>
                  <a:schemeClr val="bg1"/>
                </a:solidFill>
              </a:rPr>
              <a:t> to learn Applied Engineering                         	  </a:t>
            </a:r>
            <a:fld id="{92F25A20-6FD6-46FE-A78E-BF2E59310FDC}" type="slidenum">
              <a:rPr lang="en-US" sz="1200" smtClean="0">
                <a:ln>
                  <a:noFill/>
                </a:ln>
                <a:solidFill>
                  <a:schemeClr val="bg1"/>
                </a:solidFill>
              </a:rPr>
              <a:pPr algn="l"/>
              <a:t>‹#›</a:t>
            </a:fld>
            <a:r>
              <a:rPr lang="en-US" sz="1200" baseline="0" dirty="0">
                <a:ln>
                  <a:noFill/>
                </a:ln>
                <a:solidFill>
                  <a:schemeClr val="bg1"/>
                </a:solidFill>
              </a:rPr>
              <a:t>  			http://www.insofe.edu.in</a:t>
            </a:r>
            <a:endParaRPr lang="en-US" sz="1200" dirty="0">
              <a:ln>
                <a:noFill/>
              </a:ln>
              <a:solidFill>
                <a:schemeClr val="bg1"/>
              </a:solidFill>
            </a:endParaRPr>
          </a:p>
        </p:txBody>
      </p:sp>
    </p:spTree>
    <p:extLst>
      <p:ext uri="{BB962C8B-B14F-4D97-AF65-F5344CB8AC3E}">
        <p14:creationId xmlns:p14="http://schemas.microsoft.com/office/powerpoint/2010/main" val="1023705024"/>
      </p:ext>
    </p:extLst>
  </p:cSld>
  <p:clrMap bg1="lt1" tx1="dk1" bg2="lt2" tx2="dk2" accent1="accent1" accent2="accent2" accent3="accent3" accent4="accent4" accent5="accent5" accent6="accent6" hlink="hlink" folHlink="folHlink"/>
  <p:sldLayoutIdLst>
    <p:sldLayoutId id="2147483735" r:id="rId1"/>
  </p:sldLayoutIdLst>
  <p:hf hdr="0" ftr="0" dt="0"/>
  <p:txStyles>
    <p:titleStyle>
      <a:lvl1pPr algn="l" rtl="0" eaLnBrk="0" fontAlgn="base" hangingPunct="0">
        <a:spcBef>
          <a:spcPct val="0"/>
        </a:spcBef>
        <a:spcAft>
          <a:spcPct val="0"/>
        </a:spcAft>
        <a:defRPr sz="3600" b="1">
          <a:solidFill>
            <a:schemeClr val="tx1"/>
          </a:solidFill>
          <a:latin typeface="+mj-lt"/>
          <a:ea typeface="MASTERPLAN" pitchFamily="2" charset="0"/>
          <a:cs typeface="Times New Roman" pitchFamily="18" charset="0"/>
        </a:defRPr>
      </a:lvl1pPr>
      <a:lvl2pPr algn="l" rtl="0" eaLnBrk="0" fontAlgn="base" hangingPunct="0">
        <a:spcBef>
          <a:spcPct val="0"/>
        </a:spcBef>
        <a:spcAft>
          <a:spcPct val="0"/>
        </a:spcAft>
        <a:defRPr sz="4000" b="1">
          <a:solidFill>
            <a:schemeClr val="tx1"/>
          </a:solidFill>
          <a:latin typeface="Andalus" pitchFamily="18" charset="-78"/>
          <a:ea typeface="MASTERPLAN" pitchFamily="2" charset="0"/>
          <a:cs typeface="Andalus" pitchFamily="18" charset="-78"/>
        </a:defRPr>
      </a:lvl2pPr>
      <a:lvl3pPr algn="l" rtl="0" eaLnBrk="0" fontAlgn="base" hangingPunct="0">
        <a:spcBef>
          <a:spcPct val="0"/>
        </a:spcBef>
        <a:spcAft>
          <a:spcPct val="0"/>
        </a:spcAft>
        <a:defRPr sz="4000" b="1">
          <a:solidFill>
            <a:schemeClr val="tx1"/>
          </a:solidFill>
          <a:latin typeface="Andalus" pitchFamily="18" charset="-78"/>
          <a:ea typeface="MASTERPLAN" pitchFamily="2" charset="0"/>
          <a:cs typeface="Andalus" pitchFamily="18" charset="-78"/>
        </a:defRPr>
      </a:lvl3pPr>
      <a:lvl4pPr algn="l" rtl="0" eaLnBrk="0" fontAlgn="base" hangingPunct="0">
        <a:spcBef>
          <a:spcPct val="0"/>
        </a:spcBef>
        <a:spcAft>
          <a:spcPct val="0"/>
        </a:spcAft>
        <a:defRPr sz="4000" b="1">
          <a:solidFill>
            <a:schemeClr val="tx1"/>
          </a:solidFill>
          <a:latin typeface="Andalus" pitchFamily="18" charset="-78"/>
          <a:ea typeface="MASTERPLAN" pitchFamily="2" charset="0"/>
          <a:cs typeface="Andalus" pitchFamily="18" charset="-78"/>
        </a:defRPr>
      </a:lvl4pPr>
      <a:lvl5pPr algn="l" rtl="0" eaLnBrk="0" fontAlgn="base" hangingPunct="0">
        <a:spcBef>
          <a:spcPct val="0"/>
        </a:spcBef>
        <a:spcAft>
          <a:spcPct val="0"/>
        </a:spcAft>
        <a:defRPr sz="4000" b="1">
          <a:solidFill>
            <a:schemeClr val="tx1"/>
          </a:solidFill>
          <a:latin typeface="Andalus" pitchFamily="18" charset="-78"/>
          <a:ea typeface="MASTERPLAN" pitchFamily="2" charset="0"/>
          <a:cs typeface="Andalus" pitchFamily="18" charset="-78"/>
        </a:defRPr>
      </a:lvl5pPr>
      <a:lvl6pPr marL="457200" algn="l" rtl="0" fontAlgn="base">
        <a:spcBef>
          <a:spcPct val="0"/>
        </a:spcBef>
        <a:spcAft>
          <a:spcPct val="0"/>
        </a:spcAft>
        <a:defRPr sz="2800" b="1">
          <a:solidFill>
            <a:schemeClr val="tx1"/>
          </a:solidFill>
          <a:latin typeface="Arial" charset="0"/>
        </a:defRPr>
      </a:lvl6pPr>
      <a:lvl7pPr marL="914400" algn="l" rtl="0" fontAlgn="base">
        <a:spcBef>
          <a:spcPct val="0"/>
        </a:spcBef>
        <a:spcAft>
          <a:spcPct val="0"/>
        </a:spcAft>
        <a:defRPr sz="2800" b="1">
          <a:solidFill>
            <a:schemeClr val="tx1"/>
          </a:solidFill>
          <a:latin typeface="Arial" charset="0"/>
        </a:defRPr>
      </a:lvl7pPr>
      <a:lvl8pPr marL="1371600" algn="l" rtl="0" fontAlgn="base">
        <a:spcBef>
          <a:spcPct val="0"/>
        </a:spcBef>
        <a:spcAft>
          <a:spcPct val="0"/>
        </a:spcAft>
        <a:defRPr sz="2800" b="1">
          <a:solidFill>
            <a:schemeClr val="tx1"/>
          </a:solidFill>
          <a:latin typeface="Arial" charset="0"/>
        </a:defRPr>
      </a:lvl8pPr>
      <a:lvl9pPr marL="1828800" algn="l" rtl="0" fontAlgn="base">
        <a:spcBef>
          <a:spcPct val="0"/>
        </a:spcBef>
        <a:spcAft>
          <a:spcPct val="0"/>
        </a:spcAft>
        <a:defRPr sz="2800" b="1">
          <a:solidFill>
            <a:schemeClr val="tx1"/>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Arial" panose="020B0604020202020204" pitchFamily="34" charset="0"/>
          <a:ea typeface="Verdana" pitchFamily="34" charset="0"/>
          <a:cs typeface="Arial" panose="020B0604020202020204" pitchFamily="34" charset="0"/>
        </a:defRPr>
      </a:lvl1pPr>
      <a:lvl2pPr marL="742950" indent="-285750" algn="l" rtl="0" eaLnBrk="0" fontAlgn="base" hangingPunct="0">
        <a:spcBef>
          <a:spcPct val="20000"/>
        </a:spcBef>
        <a:spcAft>
          <a:spcPct val="0"/>
        </a:spcAft>
        <a:buChar char="–"/>
        <a:defRPr sz="2800">
          <a:solidFill>
            <a:schemeClr val="tx1"/>
          </a:solidFill>
          <a:latin typeface="Arial" panose="020B0604020202020204" pitchFamily="34" charset="0"/>
          <a:ea typeface="Verdana" pitchFamily="34" charset="0"/>
          <a:cs typeface="Arial" panose="020B0604020202020204" pitchFamily="34" charset="0"/>
        </a:defRPr>
      </a:lvl2pPr>
      <a:lvl3pPr marL="1143000" indent="-228600" algn="l" rtl="0" eaLnBrk="0" fontAlgn="base" hangingPunct="0">
        <a:spcBef>
          <a:spcPct val="20000"/>
        </a:spcBef>
        <a:spcAft>
          <a:spcPct val="0"/>
        </a:spcAft>
        <a:buChar char="•"/>
        <a:defRPr sz="2400">
          <a:solidFill>
            <a:schemeClr val="tx1"/>
          </a:solidFill>
          <a:latin typeface="Arial" panose="020B0604020202020204" pitchFamily="34" charset="0"/>
          <a:ea typeface="Verdana" pitchFamily="34" charset="0"/>
          <a:cs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ea typeface="Verdana" pitchFamily="34" charset="0"/>
          <a:cs typeface="Arial" panose="020B0604020202020204" pitchFamily="34" charset="0"/>
        </a:defRPr>
      </a:lvl4pPr>
      <a:lvl5pPr marL="2057400" indent="-228600" algn="l" rtl="0" eaLnBrk="0" fontAlgn="base" hangingPunct="0">
        <a:spcBef>
          <a:spcPct val="20000"/>
        </a:spcBef>
        <a:spcAft>
          <a:spcPct val="0"/>
        </a:spcAft>
        <a:buChar char="»"/>
        <a:defRPr sz="2000">
          <a:solidFill>
            <a:schemeClr val="tx1"/>
          </a:solidFill>
          <a:latin typeface="Arial" panose="020B0604020202020204" pitchFamily="34" charset="0"/>
          <a:ea typeface="Verdana" pitchFamily="34" charset="0"/>
          <a:cs typeface="Arial" panose="020B060402020202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14350" y="1600202"/>
            <a:ext cx="92583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8" name="Rectangle 2"/>
          <p:cNvSpPr>
            <a:spLocks noGrp="1" noChangeArrowheads="1"/>
          </p:cNvSpPr>
          <p:nvPr>
            <p:ph type="title"/>
          </p:nvPr>
        </p:nvSpPr>
        <p:spPr bwMode="auto">
          <a:xfrm>
            <a:off x="190500" y="152402"/>
            <a:ext cx="8210550" cy="71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pic>
        <p:nvPicPr>
          <p:cNvPr id="1030" name="Picture 6" descr="saffr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V="1">
            <a:off x="-14463" y="1270000"/>
            <a:ext cx="635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14464" y="6589715"/>
            <a:ext cx="10301464" cy="268287"/>
          </a:xfrm>
          <a:prstGeom prst="rect">
            <a:avLst/>
          </a:prstGeom>
          <a:solidFill>
            <a:srgbClr val="FF6600"/>
          </a:solidFill>
          <a:ln>
            <a:noFill/>
          </a:ln>
          <a:extLst/>
        </p:spPr>
        <p:txBody>
          <a:bodyPr wrap="none" anchor="ctr"/>
          <a:lstStyle/>
          <a:p>
            <a:pPr algn="just" eaLnBrk="0" fontAlgn="base" hangingPunct="0">
              <a:spcBef>
                <a:spcPct val="0"/>
              </a:spcBef>
              <a:spcAft>
                <a:spcPct val="0"/>
              </a:spcAft>
            </a:pPr>
            <a:endParaRPr lang="en-US" sz="1200" dirty="0">
              <a:solidFill>
                <a:srgbClr val="FFFFFF"/>
              </a:solidFill>
              <a:latin typeface="Verdana" pitchFamily="34" charset="0"/>
              <a:cs typeface="Arial" charset="0"/>
            </a:endParaRPr>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4933" y="0"/>
            <a:ext cx="71023" cy="527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7583" y="147918"/>
            <a:ext cx="3117371" cy="954658"/>
          </a:xfrm>
          <a:prstGeom prst="rect">
            <a:avLst/>
          </a:prstGeom>
        </p:spPr>
      </p:pic>
      <p:sp>
        <p:nvSpPr>
          <p:cNvPr id="11" name="TextBox 10"/>
          <p:cNvSpPr txBox="1"/>
          <p:nvPr/>
        </p:nvSpPr>
        <p:spPr>
          <a:xfrm>
            <a:off x="29448" y="6604086"/>
            <a:ext cx="10228107" cy="276999"/>
          </a:xfrm>
          <a:prstGeom prst="rect">
            <a:avLst/>
          </a:prstGeom>
          <a:noFill/>
        </p:spPr>
        <p:txBody>
          <a:bodyPr wrap="square" rtlCol="0">
            <a:spAutoFit/>
          </a:bodyPr>
          <a:lstStyle/>
          <a:p>
            <a:pPr fontAlgn="base">
              <a:spcBef>
                <a:spcPct val="0"/>
              </a:spcBef>
              <a:spcAft>
                <a:spcPct val="0"/>
              </a:spcAft>
            </a:pPr>
            <a:r>
              <a:rPr lang="en-US" sz="1200" dirty="0">
                <a:solidFill>
                  <a:srgbClr val="FFFFFF"/>
                </a:solidFill>
              </a:rPr>
              <a:t>The best place for students to learn Applied Engineering                         	  </a:t>
            </a:r>
            <a:fld id="{92F25A20-6FD6-46FE-A78E-BF2E59310FDC}" type="slidenum">
              <a:rPr lang="en-US" sz="1200">
                <a:solidFill>
                  <a:srgbClr val="FFFFFF"/>
                </a:solidFill>
              </a:rPr>
              <a:pPr fontAlgn="base">
                <a:spcBef>
                  <a:spcPct val="0"/>
                </a:spcBef>
                <a:spcAft>
                  <a:spcPct val="0"/>
                </a:spcAft>
              </a:pPr>
              <a:t>‹#›</a:t>
            </a:fld>
            <a:r>
              <a:rPr lang="en-US" sz="1200" dirty="0">
                <a:solidFill>
                  <a:srgbClr val="FFFFFF"/>
                </a:solidFill>
              </a:rPr>
              <a:t>  			http://www.insofe.edu.in</a:t>
            </a:r>
          </a:p>
        </p:txBody>
      </p:sp>
      <p:pic>
        <p:nvPicPr>
          <p:cNvPr id="9" name="Picture 6" descr="saffron.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14464" y="1270000"/>
            <a:ext cx="635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14464" y="6589713"/>
            <a:ext cx="10301464" cy="268287"/>
          </a:xfrm>
          <a:prstGeom prst="rect">
            <a:avLst/>
          </a:prstGeom>
          <a:solidFill>
            <a:srgbClr val="FF6600"/>
          </a:solidFill>
          <a:ln>
            <a:noFill/>
          </a:ln>
          <a:extLst/>
        </p:spPr>
        <p:txBody>
          <a:bodyPr wrap="none" anchor="ctr"/>
          <a:lstStyle/>
          <a:p>
            <a:pPr algn="just" eaLnBrk="0" hangingPunct="0"/>
            <a:endParaRPr lang="en-US" sz="1200" dirty="0">
              <a:solidFill>
                <a:schemeClr val="bg1"/>
              </a:solidFill>
              <a:latin typeface="Verdana" pitchFamily="34" charset="0"/>
              <a:cs typeface="Arial" charset="0"/>
            </a:endParaRPr>
          </a:p>
        </p:txBody>
      </p:sp>
      <p:pic>
        <p:nvPicPr>
          <p:cNvPr id="13"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24932" y="0"/>
            <a:ext cx="71023" cy="527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29447" y="6604084"/>
            <a:ext cx="10228107" cy="276999"/>
          </a:xfrm>
          <a:prstGeom prst="rect">
            <a:avLst/>
          </a:prstGeom>
          <a:noFill/>
        </p:spPr>
        <p:txBody>
          <a:bodyPr wrap="square" rtlCol="0">
            <a:spAutoFit/>
          </a:bodyPr>
          <a:lstStyle/>
          <a:p>
            <a:pPr algn="l"/>
            <a:r>
              <a:rPr lang="en-US" sz="1200" dirty="0">
                <a:ln>
                  <a:noFill/>
                </a:ln>
                <a:solidFill>
                  <a:schemeClr val="bg1"/>
                </a:solidFill>
              </a:rPr>
              <a:t>The best place for students</a:t>
            </a:r>
            <a:r>
              <a:rPr lang="en-US" sz="1200" baseline="0" dirty="0">
                <a:ln>
                  <a:noFill/>
                </a:ln>
                <a:solidFill>
                  <a:schemeClr val="bg1"/>
                </a:solidFill>
              </a:rPr>
              <a:t> to learn Applied Engineering                       	    </a:t>
            </a:r>
            <a:fld id="{92F25A20-6FD6-46FE-A78E-BF2E59310FDC}" type="slidenum">
              <a:rPr lang="en-US" sz="1200" smtClean="0">
                <a:ln>
                  <a:noFill/>
                </a:ln>
                <a:solidFill>
                  <a:schemeClr val="bg1"/>
                </a:solidFill>
              </a:rPr>
              <a:pPr algn="l"/>
              <a:t>‹#›</a:t>
            </a:fld>
            <a:r>
              <a:rPr lang="en-US" sz="1200" baseline="0" dirty="0">
                <a:ln>
                  <a:noFill/>
                </a:ln>
                <a:solidFill>
                  <a:schemeClr val="bg1"/>
                </a:solidFill>
              </a:rPr>
              <a:t>  	                http://www.insofe.edu.in</a:t>
            </a:r>
            <a:endParaRPr lang="en-US" sz="1200" dirty="0">
              <a:ln>
                <a:noFill/>
              </a:ln>
              <a:solidFill>
                <a:schemeClr val="bg1"/>
              </a:solidFill>
            </a:endParaRP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39132" y="6172200"/>
            <a:ext cx="685800" cy="685800"/>
          </a:xfrm>
          <a:prstGeom prst="rect">
            <a:avLst/>
          </a:prstGeom>
        </p:spPr>
      </p:pic>
      <p:pic>
        <p:nvPicPr>
          <p:cNvPr id="16" name="Picture 6" descr="saffron.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V="1">
            <a:off x="-14464" y="1270000"/>
            <a:ext cx="635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a:spLocks noChangeArrowheads="1"/>
          </p:cNvSpPr>
          <p:nvPr/>
        </p:nvSpPr>
        <p:spPr bwMode="auto">
          <a:xfrm>
            <a:off x="-14464" y="6589713"/>
            <a:ext cx="10301464" cy="268287"/>
          </a:xfrm>
          <a:prstGeom prst="rect">
            <a:avLst/>
          </a:prstGeom>
          <a:solidFill>
            <a:srgbClr val="FF6600"/>
          </a:solidFill>
          <a:ln>
            <a:noFill/>
          </a:ln>
          <a:extLst/>
        </p:spPr>
        <p:txBody>
          <a:bodyPr wrap="none" anchor="ctr"/>
          <a:lstStyle/>
          <a:p>
            <a:pPr algn="just" eaLnBrk="0" hangingPunct="0"/>
            <a:endParaRPr lang="en-US" sz="1200" dirty="0">
              <a:solidFill>
                <a:schemeClr val="bg1"/>
              </a:solidFill>
              <a:latin typeface="Verdana" pitchFamily="34" charset="0"/>
              <a:cs typeface="Arial" charset="0"/>
            </a:endParaRPr>
          </a:p>
        </p:txBody>
      </p:sp>
      <p:pic>
        <p:nvPicPr>
          <p:cNvPr id="18"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24932" y="0"/>
            <a:ext cx="71023" cy="527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29447" y="6604084"/>
            <a:ext cx="10228107" cy="276999"/>
          </a:xfrm>
          <a:prstGeom prst="rect">
            <a:avLst/>
          </a:prstGeom>
          <a:noFill/>
        </p:spPr>
        <p:txBody>
          <a:bodyPr wrap="square" rtlCol="0">
            <a:spAutoFit/>
          </a:bodyPr>
          <a:lstStyle/>
          <a:p>
            <a:pPr algn="l"/>
            <a:r>
              <a:rPr lang="en-US" sz="1200" dirty="0">
                <a:ln>
                  <a:noFill/>
                </a:ln>
                <a:solidFill>
                  <a:schemeClr val="bg1"/>
                </a:solidFill>
              </a:rPr>
              <a:t>The best place for students</a:t>
            </a:r>
            <a:r>
              <a:rPr lang="en-US" sz="1200" baseline="0" dirty="0">
                <a:ln>
                  <a:noFill/>
                </a:ln>
                <a:solidFill>
                  <a:schemeClr val="bg1"/>
                </a:solidFill>
              </a:rPr>
              <a:t> to learn Applied Engineering                       	    </a:t>
            </a:r>
            <a:fld id="{92F25A20-6FD6-46FE-A78E-BF2E59310FDC}" type="slidenum">
              <a:rPr lang="en-US" sz="1200" smtClean="0">
                <a:ln>
                  <a:noFill/>
                </a:ln>
                <a:solidFill>
                  <a:schemeClr val="bg1"/>
                </a:solidFill>
              </a:rPr>
              <a:pPr algn="l"/>
              <a:t>‹#›</a:t>
            </a:fld>
            <a:r>
              <a:rPr lang="en-US" sz="1200" baseline="0" dirty="0">
                <a:ln>
                  <a:noFill/>
                </a:ln>
                <a:solidFill>
                  <a:schemeClr val="bg1"/>
                </a:solidFill>
              </a:rPr>
              <a:t>  			http://www.insofe.edu.in</a:t>
            </a:r>
            <a:endParaRPr lang="en-US" sz="1200" dirty="0">
              <a:ln>
                <a:noFill/>
              </a:ln>
              <a:solidFill>
                <a:schemeClr val="bg1"/>
              </a:solidFill>
            </a:endParaRPr>
          </a:p>
        </p:txBody>
      </p:sp>
      <p:pic>
        <p:nvPicPr>
          <p:cNvPr id="20" name="Picture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055415" y="31534"/>
            <a:ext cx="1117285" cy="1117285"/>
          </a:xfrm>
          <a:prstGeom prst="rect">
            <a:avLst/>
          </a:prstGeom>
        </p:spPr>
      </p:pic>
      <p:pic>
        <p:nvPicPr>
          <p:cNvPr id="21" name="Picture 6" descr="saffron.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V="1">
            <a:off x="-14464" y="1270000"/>
            <a:ext cx="635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p:cNvSpPr>
            <a:spLocks noChangeArrowheads="1"/>
          </p:cNvSpPr>
          <p:nvPr userDrawn="1"/>
        </p:nvSpPr>
        <p:spPr bwMode="auto">
          <a:xfrm>
            <a:off x="-14464" y="6589713"/>
            <a:ext cx="10301464" cy="268287"/>
          </a:xfrm>
          <a:prstGeom prst="rect">
            <a:avLst/>
          </a:prstGeom>
          <a:solidFill>
            <a:srgbClr val="FF6600"/>
          </a:solidFill>
          <a:ln>
            <a:noFill/>
          </a:ln>
          <a:extLst/>
        </p:spPr>
        <p:txBody>
          <a:bodyPr wrap="none" anchor="ctr"/>
          <a:lstStyle/>
          <a:p>
            <a:pPr algn="just" eaLnBrk="0" hangingPunct="0"/>
            <a:endParaRPr lang="en-US" sz="1200" dirty="0">
              <a:solidFill>
                <a:schemeClr val="bg1"/>
              </a:solidFill>
              <a:latin typeface="Arial" panose="020B0604020202020204" pitchFamily="34" charset="0"/>
              <a:cs typeface="Arial" charset="0"/>
            </a:endParaRPr>
          </a:p>
        </p:txBody>
      </p:sp>
      <p:pic>
        <p:nvPicPr>
          <p:cNvPr id="23" name="Picture 2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224932" y="0"/>
            <a:ext cx="71023" cy="527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userDrawn="1"/>
        </p:nvSpPr>
        <p:spPr>
          <a:xfrm>
            <a:off x="29447" y="6604084"/>
            <a:ext cx="10228107" cy="276999"/>
          </a:xfrm>
          <a:prstGeom prst="rect">
            <a:avLst/>
          </a:prstGeom>
          <a:noFill/>
        </p:spPr>
        <p:txBody>
          <a:bodyPr wrap="square" rtlCol="0">
            <a:spAutoFit/>
          </a:bodyPr>
          <a:lstStyle/>
          <a:p>
            <a:pPr algn="l"/>
            <a:r>
              <a:rPr lang="en-US" sz="1200" dirty="0">
                <a:ln>
                  <a:noFill/>
                </a:ln>
                <a:solidFill>
                  <a:schemeClr val="bg1"/>
                </a:solidFill>
              </a:rPr>
              <a:t>The best place for students</a:t>
            </a:r>
            <a:r>
              <a:rPr lang="en-US" sz="1200" baseline="0" dirty="0">
                <a:ln>
                  <a:noFill/>
                </a:ln>
                <a:solidFill>
                  <a:schemeClr val="bg1"/>
                </a:solidFill>
              </a:rPr>
              <a:t> to learn Applied Engineering                       	    </a:t>
            </a:r>
            <a:fld id="{92F25A20-6FD6-46FE-A78E-BF2E59310FDC}" type="slidenum">
              <a:rPr lang="en-US" sz="1200" smtClean="0">
                <a:ln>
                  <a:noFill/>
                </a:ln>
                <a:solidFill>
                  <a:schemeClr val="bg1"/>
                </a:solidFill>
              </a:rPr>
              <a:pPr algn="l"/>
              <a:t>‹#›</a:t>
            </a:fld>
            <a:r>
              <a:rPr lang="en-US" sz="1200" baseline="0" dirty="0">
                <a:ln>
                  <a:noFill/>
                </a:ln>
                <a:solidFill>
                  <a:schemeClr val="bg1"/>
                </a:solidFill>
              </a:rPr>
              <a:t>  			http://www.insofe.edu.in</a:t>
            </a:r>
            <a:endParaRPr lang="en-US" sz="1200" dirty="0">
              <a:ln>
                <a:noFill/>
              </a:ln>
              <a:solidFill>
                <a:schemeClr val="bg1"/>
              </a:solidFill>
            </a:endParaRPr>
          </a:p>
        </p:txBody>
      </p:sp>
      <p:pic>
        <p:nvPicPr>
          <p:cNvPr id="25" name="Picture 2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9081541" y="31534"/>
            <a:ext cx="1117285" cy="1117285"/>
          </a:xfrm>
          <a:prstGeom prst="rect">
            <a:avLst/>
          </a:prstGeom>
        </p:spPr>
      </p:pic>
    </p:spTree>
    <p:extLst>
      <p:ext uri="{BB962C8B-B14F-4D97-AF65-F5344CB8AC3E}">
        <p14:creationId xmlns:p14="http://schemas.microsoft.com/office/powerpoint/2010/main" val="4190859831"/>
      </p:ext>
    </p:extLst>
  </p:cSld>
  <p:clrMap bg1="lt1" tx1="dk1" bg2="lt2" tx2="dk2" accent1="accent1" accent2="accent2" accent3="accent3" accent4="accent4" accent5="accent5" accent6="accent6" hlink="hlink" folHlink="folHlink"/>
  <p:sldLayoutIdLst>
    <p:sldLayoutId id="2147483737" r:id="rId1"/>
  </p:sldLayoutIdLst>
  <p:hf hdr="0" ftr="0" dt="0"/>
  <p:txStyles>
    <p:titleStyle>
      <a:lvl1pPr algn="l" rtl="0" eaLnBrk="1" fontAlgn="base" hangingPunct="1">
        <a:spcBef>
          <a:spcPct val="0"/>
        </a:spcBef>
        <a:spcAft>
          <a:spcPct val="0"/>
        </a:spcAft>
        <a:defRPr sz="3200" b="1">
          <a:solidFill>
            <a:schemeClr val="tx1"/>
          </a:solidFill>
          <a:latin typeface="+mj-lt"/>
          <a:ea typeface="MASTERPLAN" pitchFamily="2" charset="0"/>
          <a:cs typeface="Times New Roman" pitchFamily="18" charset="0"/>
        </a:defRPr>
      </a:lvl1pPr>
      <a:lvl2pPr algn="l" rtl="0" eaLnBrk="1" fontAlgn="base" hangingPunct="1">
        <a:spcBef>
          <a:spcPct val="0"/>
        </a:spcBef>
        <a:spcAft>
          <a:spcPct val="0"/>
        </a:spcAft>
        <a:defRPr sz="4000" b="1">
          <a:solidFill>
            <a:schemeClr val="tx1"/>
          </a:solidFill>
          <a:latin typeface="Andalus" pitchFamily="18" charset="-78"/>
          <a:ea typeface="MASTERPLAN" pitchFamily="2" charset="0"/>
          <a:cs typeface="Andalus" pitchFamily="18" charset="-78"/>
        </a:defRPr>
      </a:lvl2pPr>
      <a:lvl3pPr algn="l" rtl="0" eaLnBrk="1" fontAlgn="base" hangingPunct="1">
        <a:spcBef>
          <a:spcPct val="0"/>
        </a:spcBef>
        <a:spcAft>
          <a:spcPct val="0"/>
        </a:spcAft>
        <a:defRPr sz="4000" b="1">
          <a:solidFill>
            <a:schemeClr val="tx1"/>
          </a:solidFill>
          <a:latin typeface="Andalus" pitchFamily="18" charset="-78"/>
          <a:ea typeface="MASTERPLAN" pitchFamily="2" charset="0"/>
          <a:cs typeface="Andalus" pitchFamily="18" charset="-78"/>
        </a:defRPr>
      </a:lvl3pPr>
      <a:lvl4pPr algn="l" rtl="0" eaLnBrk="1" fontAlgn="base" hangingPunct="1">
        <a:spcBef>
          <a:spcPct val="0"/>
        </a:spcBef>
        <a:spcAft>
          <a:spcPct val="0"/>
        </a:spcAft>
        <a:defRPr sz="4000" b="1">
          <a:solidFill>
            <a:schemeClr val="tx1"/>
          </a:solidFill>
          <a:latin typeface="Andalus" pitchFamily="18" charset="-78"/>
          <a:ea typeface="MASTERPLAN" pitchFamily="2" charset="0"/>
          <a:cs typeface="Andalus" pitchFamily="18" charset="-78"/>
        </a:defRPr>
      </a:lvl4pPr>
      <a:lvl5pPr algn="l" rtl="0" eaLnBrk="1" fontAlgn="base" hangingPunct="1">
        <a:spcBef>
          <a:spcPct val="0"/>
        </a:spcBef>
        <a:spcAft>
          <a:spcPct val="0"/>
        </a:spcAft>
        <a:defRPr sz="4000" b="1">
          <a:solidFill>
            <a:schemeClr val="tx1"/>
          </a:solidFill>
          <a:latin typeface="Andalus" pitchFamily="18" charset="-78"/>
          <a:ea typeface="MASTERPLAN" pitchFamily="2" charset="0"/>
          <a:cs typeface="Andalus" pitchFamily="18" charset="-78"/>
        </a:defRPr>
      </a:lvl5pPr>
      <a:lvl6pPr marL="457200" algn="l" rtl="0" eaLnBrk="1" fontAlgn="base" hangingPunct="1">
        <a:spcBef>
          <a:spcPct val="0"/>
        </a:spcBef>
        <a:spcAft>
          <a:spcPct val="0"/>
        </a:spcAft>
        <a:defRPr sz="2800" b="1">
          <a:solidFill>
            <a:schemeClr val="tx1"/>
          </a:solidFill>
          <a:latin typeface="Arial" charset="0"/>
        </a:defRPr>
      </a:lvl6pPr>
      <a:lvl7pPr marL="914400" algn="l" rtl="0" eaLnBrk="1" fontAlgn="base" hangingPunct="1">
        <a:spcBef>
          <a:spcPct val="0"/>
        </a:spcBef>
        <a:spcAft>
          <a:spcPct val="0"/>
        </a:spcAft>
        <a:defRPr sz="2800" b="1">
          <a:solidFill>
            <a:schemeClr val="tx1"/>
          </a:solidFill>
          <a:latin typeface="Arial" charset="0"/>
        </a:defRPr>
      </a:lvl7pPr>
      <a:lvl8pPr marL="1371600" algn="l" rtl="0" eaLnBrk="1" fontAlgn="base" hangingPunct="1">
        <a:spcBef>
          <a:spcPct val="0"/>
        </a:spcBef>
        <a:spcAft>
          <a:spcPct val="0"/>
        </a:spcAft>
        <a:defRPr sz="2800" b="1">
          <a:solidFill>
            <a:schemeClr val="tx1"/>
          </a:solidFill>
          <a:latin typeface="Arial" charset="0"/>
        </a:defRPr>
      </a:lvl8pPr>
      <a:lvl9pPr marL="1828800" algn="l" rtl="0" eaLnBrk="1" fontAlgn="base" hangingPunct="1">
        <a:spcBef>
          <a:spcPct val="0"/>
        </a:spcBef>
        <a:spcAft>
          <a:spcPct val="0"/>
        </a:spcAft>
        <a:defRPr sz="2800" b="1">
          <a:solidFill>
            <a:schemeClr val="tx1"/>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Verdana" pitchFamily="34" charset="0"/>
          <a:ea typeface="Verdana" pitchFamily="34" charset="0"/>
          <a:cs typeface="Verdana" pitchFamily="34" charset="0"/>
        </a:defRPr>
      </a:lvl1pPr>
      <a:lvl2pPr marL="742950" indent="-285750" algn="l" rtl="0" eaLnBrk="1" fontAlgn="base" hangingPunct="1">
        <a:spcBef>
          <a:spcPct val="20000"/>
        </a:spcBef>
        <a:spcAft>
          <a:spcPct val="0"/>
        </a:spcAft>
        <a:buChar char="–"/>
        <a:defRPr sz="2800">
          <a:solidFill>
            <a:schemeClr val="tx1"/>
          </a:solidFill>
          <a:latin typeface="Verdana" pitchFamily="34" charset="0"/>
          <a:ea typeface="Verdana" pitchFamily="34" charset="0"/>
          <a:cs typeface="Verdana" pitchFamily="34" charset="0"/>
        </a:defRPr>
      </a:lvl2pPr>
      <a:lvl3pPr marL="1143000" indent="-228600" algn="l" rtl="0" eaLnBrk="1" fontAlgn="base" hangingPunct="1">
        <a:spcBef>
          <a:spcPct val="20000"/>
        </a:spcBef>
        <a:spcAft>
          <a:spcPct val="0"/>
        </a:spcAft>
        <a:buChar char="•"/>
        <a:defRPr sz="2400">
          <a:solidFill>
            <a:schemeClr val="tx1"/>
          </a:solidFill>
          <a:latin typeface="Verdana" pitchFamily="34" charset="0"/>
          <a:ea typeface="Verdana" pitchFamily="34" charset="0"/>
          <a:cs typeface="Verdana" pitchFamily="34" charset="0"/>
        </a:defRPr>
      </a:lvl3pPr>
      <a:lvl4pPr marL="1600200" indent="-228600" algn="l" rtl="0" eaLnBrk="1" fontAlgn="base" hangingPunct="1">
        <a:spcBef>
          <a:spcPct val="20000"/>
        </a:spcBef>
        <a:spcAft>
          <a:spcPct val="0"/>
        </a:spcAft>
        <a:buChar char="–"/>
        <a:defRPr sz="2000">
          <a:solidFill>
            <a:schemeClr val="tx1"/>
          </a:solidFill>
          <a:latin typeface="Verdana" pitchFamily="34" charset="0"/>
          <a:ea typeface="Verdana" pitchFamily="34" charset="0"/>
          <a:cs typeface="Verdana" pitchFamily="34" charset="0"/>
        </a:defRPr>
      </a:lvl4pPr>
      <a:lvl5pPr marL="2057400" indent="-228600" algn="l" rtl="0" eaLnBrk="1" fontAlgn="base" hangingPunct="1">
        <a:spcBef>
          <a:spcPct val="20000"/>
        </a:spcBef>
        <a:spcAft>
          <a:spcPct val="0"/>
        </a:spcAft>
        <a:buChar char="»"/>
        <a:defRPr sz="2000">
          <a:solidFill>
            <a:schemeClr val="tx1"/>
          </a:solidFill>
          <a:latin typeface="Verdana" pitchFamily="34" charset="0"/>
          <a:ea typeface="Verdana" pitchFamily="34" charset="0"/>
          <a:cs typeface="Verdana"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0"/>
          <p:cNvSpPr txBox="1">
            <a:spLocks/>
          </p:cNvSpPr>
          <p:nvPr/>
        </p:nvSpPr>
        <p:spPr>
          <a:xfrm>
            <a:off x="4610100" y="5010150"/>
            <a:ext cx="5562600" cy="438150"/>
          </a:xfrm>
          <a:prstGeom prst="rect">
            <a:avLst/>
          </a:prstGeom>
        </p:spPr>
        <p:txBody>
          <a:bodyPr/>
          <a:lstStyle>
            <a:lvl1pPr marL="0" indent="0" algn="l" rtl="0" eaLnBrk="0" fontAlgn="base" hangingPunct="0">
              <a:spcBef>
                <a:spcPct val="20000"/>
              </a:spcBef>
              <a:spcAft>
                <a:spcPct val="0"/>
              </a:spcAft>
              <a:buNone/>
              <a:defRPr sz="2000">
                <a:solidFill>
                  <a:schemeClr val="tx1"/>
                </a:solidFill>
                <a:latin typeface="+mn-lt"/>
                <a:ea typeface="Verdana" pitchFamily="34" charset="0"/>
                <a:cs typeface="Verdana" pitchFamily="34" charset="0"/>
              </a:defRPr>
            </a:lvl1pPr>
            <a:lvl2pPr marL="742950" indent="-285750" algn="l" rtl="0" eaLnBrk="0" fontAlgn="base" hangingPunct="0">
              <a:spcBef>
                <a:spcPct val="20000"/>
              </a:spcBef>
              <a:spcAft>
                <a:spcPct val="0"/>
              </a:spcAft>
              <a:buChar char="–"/>
              <a:defRPr sz="2800">
                <a:solidFill>
                  <a:schemeClr val="tx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400">
                <a:solidFill>
                  <a:schemeClr val="tx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tx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tx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b="1" dirty="0">
              <a:solidFill>
                <a:srgbClr val="346374"/>
              </a:solidFill>
              <a:cs typeface="Arial" panose="020B0604020202020204" pitchFamily="34" charset="0"/>
            </a:endParaRPr>
          </a:p>
          <a:p>
            <a:endParaRPr lang="en-US" b="1" dirty="0">
              <a:solidFill>
                <a:schemeClr val="bg1">
                  <a:lumMod val="50000"/>
                </a:schemeClr>
              </a:solidFill>
              <a:cs typeface="Arial" panose="020B0604020202020204" pitchFamily="34" charset="0"/>
            </a:endParaRPr>
          </a:p>
        </p:txBody>
      </p:sp>
      <p:sp>
        <p:nvSpPr>
          <p:cNvPr id="6" name="Text Placeholder 20"/>
          <p:cNvSpPr txBox="1">
            <a:spLocks/>
          </p:cNvSpPr>
          <p:nvPr/>
        </p:nvSpPr>
        <p:spPr>
          <a:xfrm>
            <a:off x="4610100" y="5965751"/>
            <a:ext cx="5410200" cy="587449"/>
          </a:xfrm>
          <a:prstGeom prst="rect">
            <a:avLst/>
          </a:prstGeom>
        </p:spPr>
        <p:txBody>
          <a:bodyPr/>
          <a:lstStyle>
            <a:lvl1pPr marL="0" indent="0" algn="l" rtl="0" eaLnBrk="0" fontAlgn="base" hangingPunct="0">
              <a:spcBef>
                <a:spcPct val="20000"/>
              </a:spcBef>
              <a:spcAft>
                <a:spcPct val="0"/>
              </a:spcAft>
              <a:buNone/>
              <a:defRPr sz="2000">
                <a:solidFill>
                  <a:schemeClr val="tx1"/>
                </a:solidFill>
                <a:latin typeface="+mn-lt"/>
                <a:ea typeface="Verdana" pitchFamily="34" charset="0"/>
                <a:cs typeface="Verdana" pitchFamily="34" charset="0"/>
              </a:defRPr>
            </a:lvl1pPr>
            <a:lvl2pPr marL="742950" indent="-285750" algn="l" rtl="0" eaLnBrk="0" fontAlgn="base" hangingPunct="0">
              <a:spcBef>
                <a:spcPct val="20000"/>
              </a:spcBef>
              <a:spcAft>
                <a:spcPct val="0"/>
              </a:spcAft>
              <a:buChar char="–"/>
              <a:defRPr sz="2800">
                <a:solidFill>
                  <a:schemeClr val="tx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400">
                <a:solidFill>
                  <a:schemeClr val="tx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tx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tx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1400" dirty="0" smtClean="0">
                <a:cs typeface="Arial" panose="020B0604020202020204" pitchFamily="34" charset="0"/>
              </a:rPr>
              <a:t>June 17, </a:t>
            </a:r>
            <a:r>
              <a:rPr lang="en-US" sz="1400" dirty="0">
                <a:cs typeface="Arial" panose="020B0604020202020204" pitchFamily="34" charset="0"/>
              </a:rPr>
              <a:t>2017</a:t>
            </a:r>
          </a:p>
        </p:txBody>
      </p:sp>
      <p:sp>
        <p:nvSpPr>
          <p:cNvPr id="2" name="TextBox 1"/>
          <p:cNvSpPr txBox="1"/>
          <p:nvPr/>
        </p:nvSpPr>
        <p:spPr>
          <a:xfrm>
            <a:off x="4610100" y="3200400"/>
            <a:ext cx="5105400" cy="523220"/>
          </a:xfrm>
          <a:prstGeom prst="rect">
            <a:avLst/>
          </a:prstGeom>
          <a:noFill/>
        </p:spPr>
        <p:txBody>
          <a:bodyPr wrap="square" rtlCol="0">
            <a:spAutoFit/>
          </a:bodyPr>
          <a:lstStyle/>
          <a:p>
            <a:r>
              <a:rPr lang="en-US" sz="2800" b="1" dirty="0" smtClean="0">
                <a:solidFill>
                  <a:srgbClr val="346374"/>
                </a:solidFill>
              </a:rPr>
              <a:t>Target Marketing </a:t>
            </a:r>
            <a:endParaRPr lang="en-US" sz="2800" b="1" dirty="0">
              <a:solidFill>
                <a:srgbClr val="346374"/>
              </a:solidFill>
            </a:endParaRPr>
          </a:p>
        </p:txBody>
      </p:sp>
      <p:sp>
        <p:nvSpPr>
          <p:cNvPr id="9" name="Text Placeholder 20"/>
          <p:cNvSpPr txBox="1">
            <a:spLocks/>
          </p:cNvSpPr>
          <p:nvPr/>
        </p:nvSpPr>
        <p:spPr>
          <a:xfrm>
            <a:off x="4610100" y="5105400"/>
            <a:ext cx="5562600" cy="457200"/>
          </a:xfrm>
          <a:prstGeom prst="rect">
            <a:avLst/>
          </a:prstGeom>
        </p:spPr>
        <p:txBody>
          <a:bodyPr/>
          <a:lstStyle>
            <a:lvl1pPr marL="0" indent="0" algn="l" rtl="0" eaLnBrk="0" fontAlgn="base" hangingPunct="0">
              <a:spcBef>
                <a:spcPct val="20000"/>
              </a:spcBef>
              <a:spcAft>
                <a:spcPct val="0"/>
              </a:spcAft>
              <a:buNone/>
              <a:defRPr sz="2000">
                <a:solidFill>
                  <a:schemeClr val="tx1"/>
                </a:solidFill>
                <a:latin typeface="+mn-lt"/>
                <a:ea typeface="Verdana" pitchFamily="34" charset="0"/>
                <a:cs typeface="Verdana" pitchFamily="34" charset="0"/>
              </a:defRPr>
            </a:lvl1pPr>
            <a:lvl2pPr marL="742950" indent="-285750" algn="l" rtl="0" eaLnBrk="0" fontAlgn="base" hangingPunct="0">
              <a:spcBef>
                <a:spcPct val="20000"/>
              </a:spcBef>
              <a:spcAft>
                <a:spcPct val="0"/>
              </a:spcAft>
              <a:buChar char="–"/>
              <a:defRPr sz="2800">
                <a:solidFill>
                  <a:schemeClr val="tx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400">
                <a:solidFill>
                  <a:schemeClr val="tx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tx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tx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b="1" dirty="0">
              <a:solidFill>
                <a:schemeClr val="bg1">
                  <a:lumMod val="50000"/>
                </a:schemeClr>
              </a:solidFill>
              <a:cs typeface="Arial" panose="020B0604020202020204" pitchFamily="34" charset="0"/>
            </a:endParaRPr>
          </a:p>
        </p:txBody>
      </p:sp>
      <p:sp>
        <p:nvSpPr>
          <p:cNvPr id="10" name="Text Placeholder 20"/>
          <p:cNvSpPr txBox="1">
            <a:spLocks/>
          </p:cNvSpPr>
          <p:nvPr/>
        </p:nvSpPr>
        <p:spPr>
          <a:xfrm>
            <a:off x="4610100" y="5353050"/>
            <a:ext cx="5562600" cy="438150"/>
          </a:xfrm>
          <a:prstGeom prst="rect">
            <a:avLst/>
          </a:prstGeom>
        </p:spPr>
        <p:txBody>
          <a:bodyPr/>
          <a:lstStyle>
            <a:lvl1pPr marL="0" indent="0" algn="l" rtl="0" eaLnBrk="0" fontAlgn="base" hangingPunct="0">
              <a:spcBef>
                <a:spcPct val="20000"/>
              </a:spcBef>
              <a:spcAft>
                <a:spcPct val="0"/>
              </a:spcAft>
              <a:buNone/>
              <a:defRPr sz="2000">
                <a:solidFill>
                  <a:schemeClr val="tx1"/>
                </a:solidFill>
                <a:latin typeface="+mn-lt"/>
                <a:ea typeface="Verdana" pitchFamily="34" charset="0"/>
                <a:cs typeface="Verdana" pitchFamily="34" charset="0"/>
              </a:defRPr>
            </a:lvl1pPr>
            <a:lvl2pPr marL="742950" indent="-285750" algn="l" rtl="0" eaLnBrk="0" fontAlgn="base" hangingPunct="0">
              <a:spcBef>
                <a:spcPct val="20000"/>
              </a:spcBef>
              <a:spcAft>
                <a:spcPct val="0"/>
              </a:spcAft>
              <a:buChar char="–"/>
              <a:defRPr sz="2800">
                <a:solidFill>
                  <a:schemeClr val="tx1"/>
                </a:solidFill>
                <a:latin typeface="Verdana" pitchFamily="34" charset="0"/>
                <a:ea typeface="Verdana" pitchFamily="34" charset="0"/>
                <a:cs typeface="Verdana" pitchFamily="34" charset="0"/>
              </a:defRPr>
            </a:lvl2pPr>
            <a:lvl3pPr marL="1143000" indent="-228600" algn="l" rtl="0" eaLnBrk="0" fontAlgn="base" hangingPunct="0">
              <a:spcBef>
                <a:spcPct val="20000"/>
              </a:spcBef>
              <a:spcAft>
                <a:spcPct val="0"/>
              </a:spcAft>
              <a:buChar char="•"/>
              <a:defRPr sz="2400">
                <a:solidFill>
                  <a:schemeClr val="tx1"/>
                </a:solidFill>
                <a:latin typeface="Verdana" pitchFamily="34" charset="0"/>
                <a:ea typeface="Verdana" pitchFamily="34" charset="0"/>
                <a:cs typeface="Verdana" pitchFamily="34" charset="0"/>
              </a:defRPr>
            </a:lvl3pPr>
            <a:lvl4pPr marL="1600200" indent="-228600" algn="l" rtl="0" eaLnBrk="0" fontAlgn="base" hangingPunct="0">
              <a:spcBef>
                <a:spcPct val="20000"/>
              </a:spcBef>
              <a:spcAft>
                <a:spcPct val="0"/>
              </a:spcAft>
              <a:buChar char="–"/>
              <a:defRPr sz="2000">
                <a:solidFill>
                  <a:schemeClr val="tx1"/>
                </a:solidFill>
                <a:latin typeface="Verdana" pitchFamily="34" charset="0"/>
                <a:ea typeface="Verdana" pitchFamily="34" charset="0"/>
                <a:cs typeface="Verdana" pitchFamily="34" charset="0"/>
              </a:defRPr>
            </a:lvl4pPr>
            <a:lvl5pPr marL="2057400" indent="-228600" algn="l" rtl="0" eaLnBrk="0" fontAlgn="base" hangingPunct="0">
              <a:spcBef>
                <a:spcPct val="20000"/>
              </a:spcBef>
              <a:spcAft>
                <a:spcPct val="0"/>
              </a:spcAft>
              <a:buChar char="»"/>
              <a:defRPr sz="2000">
                <a:solidFill>
                  <a:schemeClr val="tx1"/>
                </a:solidFill>
                <a:latin typeface="Verdana" pitchFamily="34" charset="0"/>
                <a:ea typeface="Verdana" pitchFamily="34" charset="0"/>
                <a:cs typeface="Verdana"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b="1" dirty="0" smtClean="0">
                <a:solidFill>
                  <a:schemeClr val="bg1">
                    <a:lumMod val="50000"/>
                  </a:schemeClr>
                </a:solidFill>
                <a:cs typeface="Arial" panose="020B0604020202020204" pitchFamily="34" charset="0"/>
              </a:rPr>
              <a:t>Mohamed Noordeen A</a:t>
            </a:r>
            <a:endParaRPr lang="en-US" b="1" dirty="0">
              <a:solidFill>
                <a:schemeClr val="bg1">
                  <a:lumMod val="50000"/>
                </a:schemeClr>
              </a:solidFill>
              <a:cs typeface="Arial" panose="020B0604020202020204" pitchFamily="34" charset="0"/>
            </a:endParaRPr>
          </a:p>
        </p:txBody>
      </p:sp>
    </p:spTree>
    <p:extLst>
      <p:ext uri="{BB962C8B-B14F-4D97-AF65-F5344CB8AC3E}">
        <p14:creationId xmlns:p14="http://schemas.microsoft.com/office/powerpoint/2010/main" val="1330603701"/>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Data Discovery</a:t>
            </a:r>
            <a:endParaRPr lang="en-US" sz="3600" dirty="0"/>
          </a:p>
        </p:txBody>
      </p:sp>
      <p:sp>
        <p:nvSpPr>
          <p:cNvPr id="6" name="Content Placeholder 5"/>
          <p:cNvSpPr>
            <a:spLocks noGrp="1"/>
          </p:cNvSpPr>
          <p:nvPr>
            <p:ph idx="1"/>
          </p:nvPr>
        </p:nvSpPr>
        <p:spPr>
          <a:xfrm>
            <a:off x="514350" y="914402"/>
            <a:ext cx="9258300" cy="5211762"/>
          </a:xfrm>
        </p:spPr>
        <p:txBody>
          <a:bodyPr/>
          <a:lstStyle/>
          <a:p>
            <a:r>
              <a:rPr lang="en-US" dirty="0" smtClean="0">
                <a:effectLst>
                  <a:outerShdw sx="1000" sy="1000" algn="ctr" rotWithShape="0">
                    <a:srgbClr val="000000"/>
                  </a:outerShdw>
                </a:effectLst>
              </a:rPr>
              <a:t>Dimensions</a:t>
            </a:r>
          </a:p>
          <a:p>
            <a:endParaRPr lang="en-US" dirty="0">
              <a:effectLst>
                <a:outerShdw sx="1000" sy="1000" algn="ctr" rotWithShape="0">
                  <a:srgbClr val="000000"/>
                </a:outerShdw>
              </a:effectLst>
            </a:endParaRPr>
          </a:p>
          <a:p>
            <a:r>
              <a:rPr lang="en-US" dirty="0" smtClean="0">
                <a:effectLst>
                  <a:outerShdw sx="1000" sy="1000" algn="ctr" rotWithShape="0">
                    <a:srgbClr val="000000"/>
                  </a:outerShdw>
                </a:effectLst>
              </a:rPr>
              <a:t>Unique Data</a:t>
            </a:r>
          </a:p>
          <a:p>
            <a:pPr marL="0" indent="0">
              <a:buNone/>
            </a:pPr>
            <a:endParaRPr lang="en-US" dirty="0">
              <a:effectLst>
                <a:outerShdw sx="1000" sy="1000" algn="ctr" rotWithShape="0">
                  <a:srgbClr val="000000"/>
                </a:outerShdw>
              </a:effectLst>
            </a:endParaRPr>
          </a:p>
          <a:p>
            <a:r>
              <a:rPr lang="en-US" dirty="0" smtClean="0">
                <a:effectLst>
                  <a:outerShdw sx="1000" sy="1000" algn="ctr" rotWithShape="0">
                    <a:srgbClr val="000000"/>
                  </a:outerShdw>
                </a:effectLst>
              </a:rPr>
              <a:t>NA</a:t>
            </a:r>
            <a:endParaRPr lang="en-US" dirty="0">
              <a:effectLst>
                <a:outerShdw sx="1000" sy="1000" algn="ctr" rotWithShape="0">
                  <a:srgbClr val="000000"/>
                </a:outerShdw>
              </a:effectLst>
            </a:endParaRPr>
          </a:p>
          <a:p>
            <a:r>
              <a:rPr lang="en-US" dirty="0" smtClean="0"/>
              <a:t>NA column level</a:t>
            </a:r>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pic>
        <p:nvPicPr>
          <p:cNvPr id="3" name="Picture 2"/>
          <p:cNvPicPr>
            <a:picLocks noChangeAspect="1"/>
          </p:cNvPicPr>
          <p:nvPr/>
        </p:nvPicPr>
        <p:blipFill>
          <a:blip r:embed="rId2"/>
          <a:stretch>
            <a:fillRect/>
          </a:stretch>
        </p:blipFill>
        <p:spPr>
          <a:xfrm>
            <a:off x="4286248" y="952501"/>
            <a:ext cx="3228975" cy="914400"/>
          </a:xfrm>
          <a:prstGeom prst="rect">
            <a:avLst/>
          </a:prstGeom>
        </p:spPr>
      </p:pic>
      <p:pic>
        <p:nvPicPr>
          <p:cNvPr id="7" name="Picture 6"/>
          <p:cNvPicPr>
            <a:picLocks noChangeAspect="1"/>
          </p:cNvPicPr>
          <p:nvPr/>
        </p:nvPicPr>
        <p:blipFill>
          <a:blip r:embed="rId3"/>
          <a:stretch>
            <a:fillRect/>
          </a:stretch>
        </p:blipFill>
        <p:spPr>
          <a:xfrm>
            <a:off x="4305298" y="3009403"/>
            <a:ext cx="3209925" cy="944563"/>
          </a:xfrm>
          <a:prstGeom prst="rect">
            <a:avLst/>
          </a:prstGeom>
        </p:spPr>
      </p:pic>
      <p:pic>
        <p:nvPicPr>
          <p:cNvPr id="9" name="Picture 8"/>
          <p:cNvPicPr>
            <a:picLocks noChangeAspect="1"/>
          </p:cNvPicPr>
          <p:nvPr/>
        </p:nvPicPr>
        <p:blipFill>
          <a:blip r:embed="rId4"/>
          <a:stretch>
            <a:fillRect/>
          </a:stretch>
        </p:blipFill>
        <p:spPr>
          <a:xfrm>
            <a:off x="647700" y="4495800"/>
            <a:ext cx="8791575" cy="1904999"/>
          </a:xfrm>
          <a:prstGeom prst="rect">
            <a:avLst/>
          </a:prstGeom>
        </p:spPr>
      </p:pic>
      <p:pic>
        <p:nvPicPr>
          <p:cNvPr id="10" name="Picture 9"/>
          <p:cNvPicPr>
            <a:picLocks noChangeAspect="1"/>
          </p:cNvPicPr>
          <p:nvPr/>
        </p:nvPicPr>
        <p:blipFill>
          <a:blip r:embed="rId5"/>
          <a:stretch>
            <a:fillRect/>
          </a:stretch>
        </p:blipFill>
        <p:spPr>
          <a:xfrm>
            <a:off x="4261001" y="2082610"/>
            <a:ext cx="3581400" cy="685800"/>
          </a:xfrm>
          <a:prstGeom prst="rect">
            <a:avLst/>
          </a:prstGeom>
        </p:spPr>
      </p:pic>
    </p:spTree>
    <p:extLst>
      <p:ext uri="{BB962C8B-B14F-4D97-AF65-F5344CB8AC3E}">
        <p14:creationId xmlns:p14="http://schemas.microsoft.com/office/powerpoint/2010/main" val="408026593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Appended all date and time</a:t>
            </a:r>
          </a:p>
          <a:p>
            <a:r>
              <a:rPr lang="en-US" dirty="0"/>
              <a:t>Sorting the data based on </a:t>
            </a:r>
            <a:r>
              <a:rPr lang="en-US" dirty="0" smtClean="0"/>
              <a:t>customer ID's </a:t>
            </a:r>
            <a:r>
              <a:rPr lang="en-US" dirty="0"/>
              <a:t>and their call date</a:t>
            </a:r>
          </a:p>
          <a:p>
            <a:r>
              <a:rPr lang="en-US" dirty="0"/>
              <a:t>Adding the visit number for each customer</a:t>
            </a:r>
          </a:p>
          <a:p>
            <a:r>
              <a:rPr lang="en-US" dirty="0"/>
              <a:t>Finding Customer Callback days</a:t>
            </a:r>
          </a:p>
          <a:p>
            <a:r>
              <a:rPr lang="en-US" dirty="0"/>
              <a:t>Finding Customer Ticket Transaction</a:t>
            </a:r>
          </a:p>
          <a:p>
            <a:r>
              <a:rPr lang="en-US" dirty="0"/>
              <a:t>Differencing setup date and call date</a:t>
            </a:r>
          </a:p>
          <a:p>
            <a:r>
              <a:rPr lang="en-US" dirty="0"/>
              <a:t>Differencing </a:t>
            </a:r>
            <a:r>
              <a:rPr lang="en-US" dirty="0" smtClean="0"/>
              <a:t>call date </a:t>
            </a:r>
            <a:r>
              <a:rPr lang="en-US" dirty="0"/>
              <a:t>and schedule </a:t>
            </a:r>
            <a:r>
              <a:rPr lang="en-US" dirty="0" smtClean="0"/>
              <a:t>date</a:t>
            </a:r>
          </a:p>
          <a:p>
            <a:r>
              <a:rPr lang="en-US" dirty="0"/>
              <a:t>Differencing Schedule and Dispatch date</a:t>
            </a:r>
          </a:p>
          <a:p>
            <a:pPr marL="0" indent="0">
              <a:buNone/>
            </a:pPr>
            <a:endParaRPr lang="en-US" dirty="0"/>
          </a:p>
          <a:p>
            <a:endParaRPr lang="en-US" dirty="0"/>
          </a:p>
        </p:txBody>
      </p:sp>
    </p:spTree>
    <p:extLst>
      <p:ext uri="{BB962C8B-B14F-4D97-AF65-F5344CB8AC3E}">
        <p14:creationId xmlns:p14="http://schemas.microsoft.com/office/powerpoint/2010/main" val="42608608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a:t>Differencing Dispatch and Complete date</a:t>
            </a:r>
          </a:p>
          <a:p>
            <a:r>
              <a:rPr lang="en-US" dirty="0"/>
              <a:t>Differencing call and Complete </a:t>
            </a:r>
            <a:r>
              <a:rPr lang="en-US" dirty="0" smtClean="0"/>
              <a:t>date</a:t>
            </a:r>
          </a:p>
          <a:p>
            <a:r>
              <a:rPr lang="en-US" dirty="0" smtClean="0"/>
              <a:t>Made </a:t>
            </a:r>
            <a:r>
              <a:rPr lang="en-US" dirty="0"/>
              <a:t>the </a:t>
            </a:r>
            <a:r>
              <a:rPr lang="en-US" dirty="0" smtClean="0"/>
              <a:t>data </a:t>
            </a:r>
            <a:r>
              <a:rPr lang="en-US" dirty="0"/>
              <a:t>column zero if it is </a:t>
            </a:r>
            <a:r>
              <a:rPr lang="en-US" dirty="0" smtClean="0"/>
              <a:t>negative</a:t>
            </a:r>
            <a:endParaRPr lang="en-US" dirty="0"/>
          </a:p>
          <a:p>
            <a:r>
              <a:rPr lang="en-US" dirty="0"/>
              <a:t>Finding the </a:t>
            </a:r>
            <a:r>
              <a:rPr lang="en-US" dirty="0" smtClean="0"/>
              <a:t>threshold</a:t>
            </a:r>
          </a:p>
          <a:p>
            <a:endParaRPr lang="en-US" dirty="0"/>
          </a:p>
          <a:p>
            <a:endParaRPr lang="en-US" dirty="0" smtClean="0"/>
          </a:p>
          <a:p>
            <a:endParaRPr lang="en-US" dirty="0"/>
          </a:p>
          <a:p>
            <a:r>
              <a:rPr lang="en-US" dirty="0"/>
              <a:t>Setting the churn data column based on threshold</a:t>
            </a:r>
          </a:p>
          <a:p>
            <a:endParaRPr lang="en-US" dirty="0"/>
          </a:p>
          <a:p>
            <a:endParaRPr lang="en-US" dirty="0"/>
          </a:p>
        </p:txBody>
      </p:sp>
      <p:pic>
        <p:nvPicPr>
          <p:cNvPr id="4" name="Picture 3"/>
          <p:cNvPicPr>
            <a:picLocks noChangeAspect="1"/>
          </p:cNvPicPr>
          <p:nvPr/>
        </p:nvPicPr>
        <p:blipFill>
          <a:blip r:embed="rId2"/>
          <a:stretch>
            <a:fillRect/>
          </a:stretch>
        </p:blipFill>
        <p:spPr>
          <a:xfrm>
            <a:off x="514350" y="3276600"/>
            <a:ext cx="8915399" cy="1838325"/>
          </a:xfrm>
          <a:prstGeom prst="rect">
            <a:avLst/>
          </a:prstGeom>
        </p:spPr>
      </p:pic>
    </p:spTree>
    <p:extLst>
      <p:ext uri="{BB962C8B-B14F-4D97-AF65-F5344CB8AC3E}">
        <p14:creationId xmlns:p14="http://schemas.microsoft.com/office/powerpoint/2010/main" val="2761119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Masked </a:t>
            </a:r>
            <a:r>
              <a:rPr lang="en-US" dirty="0"/>
              <a:t>the </a:t>
            </a:r>
            <a:r>
              <a:rPr lang="en-US" dirty="0" smtClean="0"/>
              <a:t>State based on probability of churn</a:t>
            </a:r>
          </a:p>
          <a:p>
            <a:endParaRPr lang="en-US" dirty="0"/>
          </a:p>
        </p:txBody>
      </p:sp>
      <p:pic>
        <p:nvPicPr>
          <p:cNvPr id="5" name="Picture 4"/>
          <p:cNvPicPr>
            <a:picLocks noChangeAspect="1"/>
          </p:cNvPicPr>
          <p:nvPr/>
        </p:nvPicPr>
        <p:blipFill>
          <a:blip r:embed="rId2"/>
          <a:stretch>
            <a:fillRect/>
          </a:stretch>
        </p:blipFill>
        <p:spPr>
          <a:xfrm>
            <a:off x="514350" y="1619249"/>
            <a:ext cx="9429750" cy="4506913"/>
          </a:xfrm>
          <a:prstGeom prst="rect">
            <a:avLst/>
          </a:prstGeom>
        </p:spPr>
      </p:pic>
    </p:spTree>
    <p:extLst>
      <p:ext uri="{BB962C8B-B14F-4D97-AF65-F5344CB8AC3E}">
        <p14:creationId xmlns:p14="http://schemas.microsoft.com/office/powerpoint/2010/main" val="1114501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Masked </a:t>
            </a:r>
            <a:r>
              <a:rPr lang="en-US" dirty="0"/>
              <a:t>the </a:t>
            </a:r>
            <a:r>
              <a:rPr lang="en-US" dirty="0" smtClean="0"/>
              <a:t>Zip Code based on probability of churn</a:t>
            </a:r>
          </a:p>
          <a:p>
            <a:endParaRPr lang="en-US" dirty="0"/>
          </a:p>
        </p:txBody>
      </p:sp>
      <p:pic>
        <p:nvPicPr>
          <p:cNvPr id="4" name="Picture 3"/>
          <p:cNvPicPr>
            <a:picLocks noChangeAspect="1"/>
          </p:cNvPicPr>
          <p:nvPr/>
        </p:nvPicPr>
        <p:blipFill>
          <a:blip r:embed="rId2"/>
          <a:stretch>
            <a:fillRect/>
          </a:stretch>
        </p:blipFill>
        <p:spPr>
          <a:xfrm>
            <a:off x="604837" y="1981200"/>
            <a:ext cx="9077325" cy="3676650"/>
          </a:xfrm>
          <a:prstGeom prst="rect">
            <a:avLst/>
          </a:prstGeom>
        </p:spPr>
      </p:pic>
    </p:spTree>
    <p:extLst>
      <p:ext uri="{BB962C8B-B14F-4D97-AF65-F5344CB8AC3E}">
        <p14:creationId xmlns:p14="http://schemas.microsoft.com/office/powerpoint/2010/main" val="9634970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Masked </a:t>
            </a:r>
            <a:r>
              <a:rPr lang="en-US" dirty="0"/>
              <a:t>the </a:t>
            </a:r>
            <a:r>
              <a:rPr lang="en-US" dirty="0" smtClean="0"/>
              <a:t>Job Code and Revenue Code based on probability of churn</a:t>
            </a:r>
          </a:p>
          <a:p>
            <a:endParaRPr lang="en-US" dirty="0"/>
          </a:p>
        </p:txBody>
      </p:sp>
      <p:pic>
        <p:nvPicPr>
          <p:cNvPr id="5" name="Picture 4"/>
          <p:cNvPicPr>
            <a:picLocks noChangeAspect="1"/>
          </p:cNvPicPr>
          <p:nvPr/>
        </p:nvPicPr>
        <p:blipFill>
          <a:blip r:embed="rId2"/>
          <a:stretch>
            <a:fillRect/>
          </a:stretch>
        </p:blipFill>
        <p:spPr>
          <a:xfrm>
            <a:off x="685800" y="2286000"/>
            <a:ext cx="9086850" cy="3724275"/>
          </a:xfrm>
          <a:prstGeom prst="rect">
            <a:avLst/>
          </a:prstGeom>
        </p:spPr>
      </p:pic>
    </p:spTree>
    <p:extLst>
      <p:ext uri="{BB962C8B-B14F-4D97-AF65-F5344CB8AC3E}">
        <p14:creationId xmlns:p14="http://schemas.microsoft.com/office/powerpoint/2010/main" val="5341871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Masked </a:t>
            </a:r>
            <a:r>
              <a:rPr lang="en-US" dirty="0"/>
              <a:t>the </a:t>
            </a:r>
            <a:r>
              <a:rPr lang="en-US" dirty="0" smtClean="0"/>
              <a:t>Year and Month based on probability of churn</a:t>
            </a:r>
          </a:p>
          <a:p>
            <a:endParaRPr lang="en-US" dirty="0"/>
          </a:p>
        </p:txBody>
      </p:sp>
      <p:pic>
        <p:nvPicPr>
          <p:cNvPr id="6" name="Picture 5"/>
          <p:cNvPicPr>
            <a:picLocks noChangeAspect="1"/>
          </p:cNvPicPr>
          <p:nvPr/>
        </p:nvPicPr>
        <p:blipFill>
          <a:blip r:embed="rId2"/>
          <a:stretch>
            <a:fillRect/>
          </a:stretch>
        </p:blipFill>
        <p:spPr>
          <a:xfrm>
            <a:off x="571500" y="2057400"/>
            <a:ext cx="9144000" cy="3810000"/>
          </a:xfrm>
          <a:prstGeom prst="rect">
            <a:avLst/>
          </a:prstGeom>
        </p:spPr>
      </p:pic>
    </p:spTree>
    <p:extLst>
      <p:ext uri="{BB962C8B-B14F-4D97-AF65-F5344CB8AC3E}">
        <p14:creationId xmlns:p14="http://schemas.microsoft.com/office/powerpoint/2010/main" val="312345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Masked </a:t>
            </a:r>
            <a:r>
              <a:rPr lang="en-US" dirty="0"/>
              <a:t>the </a:t>
            </a:r>
            <a:r>
              <a:rPr lang="en-US" dirty="0" smtClean="0"/>
              <a:t>all geographic related data to area based on probability of churn</a:t>
            </a:r>
          </a:p>
          <a:p>
            <a:endParaRPr lang="en-US" dirty="0"/>
          </a:p>
        </p:txBody>
      </p:sp>
      <p:pic>
        <p:nvPicPr>
          <p:cNvPr id="4" name="Picture 3"/>
          <p:cNvPicPr>
            <a:picLocks noChangeAspect="1"/>
          </p:cNvPicPr>
          <p:nvPr/>
        </p:nvPicPr>
        <p:blipFill>
          <a:blip r:embed="rId2"/>
          <a:stretch>
            <a:fillRect/>
          </a:stretch>
        </p:blipFill>
        <p:spPr>
          <a:xfrm>
            <a:off x="604837" y="2209800"/>
            <a:ext cx="9077325" cy="3810000"/>
          </a:xfrm>
          <a:prstGeom prst="rect">
            <a:avLst/>
          </a:prstGeom>
        </p:spPr>
      </p:pic>
    </p:spTree>
    <p:extLst>
      <p:ext uri="{BB962C8B-B14F-4D97-AF65-F5344CB8AC3E}">
        <p14:creationId xmlns:p14="http://schemas.microsoft.com/office/powerpoint/2010/main" val="85326761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Found the week day of all the dates and found the probability churn for particular week</a:t>
            </a:r>
          </a:p>
          <a:p>
            <a:endParaRPr lang="en-US" dirty="0"/>
          </a:p>
        </p:txBody>
      </p:sp>
      <p:pic>
        <p:nvPicPr>
          <p:cNvPr id="5" name="Picture 4"/>
          <p:cNvPicPr>
            <a:picLocks noChangeAspect="1"/>
          </p:cNvPicPr>
          <p:nvPr/>
        </p:nvPicPr>
        <p:blipFill>
          <a:blip r:embed="rId2"/>
          <a:stretch>
            <a:fillRect/>
          </a:stretch>
        </p:blipFill>
        <p:spPr>
          <a:xfrm>
            <a:off x="485775" y="2074499"/>
            <a:ext cx="9315450" cy="4200525"/>
          </a:xfrm>
          <a:prstGeom prst="rect">
            <a:avLst/>
          </a:prstGeom>
        </p:spPr>
      </p:pic>
    </p:spTree>
    <p:extLst>
      <p:ext uri="{BB962C8B-B14F-4D97-AF65-F5344CB8AC3E}">
        <p14:creationId xmlns:p14="http://schemas.microsoft.com/office/powerpoint/2010/main" val="13719547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Found the last 2 delay of the service.</a:t>
            </a:r>
          </a:p>
          <a:p>
            <a:r>
              <a:rPr lang="en-US" dirty="0" smtClean="0"/>
              <a:t>Found the last 2 complete duration</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566737" y="2206339"/>
            <a:ext cx="9153525" cy="3952875"/>
          </a:xfrm>
          <a:prstGeom prst="rect">
            <a:avLst/>
          </a:prstGeom>
        </p:spPr>
      </p:pic>
    </p:spTree>
    <p:extLst>
      <p:ext uri="{BB962C8B-B14F-4D97-AF65-F5344CB8AC3E}">
        <p14:creationId xmlns:p14="http://schemas.microsoft.com/office/powerpoint/2010/main" val="2109027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Industry, Technique and State of Art</a:t>
            </a:r>
            <a:endParaRPr lang="en-US" sz="3600" dirty="0"/>
          </a:p>
        </p:txBody>
      </p:sp>
      <p:sp>
        <p:nvSpPr>
          <p:cNvPr id="3" name="Content Placeholder 2"/>
          <p:cNvSpPr>
            <a:spLocks noGrp="1"/>
          </p:cNvSpPr>
          <p:nvPr>
            <p:ph idx="1"/>
          </p:nvPr>
        </p:nvSpPr>
        <p:spPr/>
        <p:txBody>
          <a:bodyPr/>
          <a:lstStyle/>
          <a:p>
            <a:r>
              <a:rPr lang="en-US" sz="2800" dirty="0" smtClean="0"/>
              <a:t>Plumbing Company</a:t>
            </a:r>
            <a:r>
              <a:rPr lang="en-US" sz="2800" dirty="0"/>
              <a:t> </a:t>
            </a:r>
            <a:r>
              <a:rPr lang="en-US" sz="2800" dirty="0" smtClean="0"/>
              <a:t>– Market Analysis</a:t>
            </a:r>
            <a:r>
              <a:rPr lang="en-US" sz="2800" dirty="0"/>
              <a:t> </a:t>
            </a:r>
            <a:r>
              <a:rPr lang="en-US" sz="2800" dirty="0" smtClean="0"/>
              <a:t>– Target Customer</a:t>
            </a:r>
          </a:p>
          <a:p>
            <a:pPr marL="0" indent="0">
              <a:buNone/>
            </a:pPr>
            <a:endParaRPr lang="en-US" sz="2800" dirty="0" smtClean="0"/>
          </a:p>
          <a:p>
            <a:r>
              <a:rPr lang="en-US" sz="2800" dirty="0" smtClean="0"/>
              <a:t>Churn Prediction</a:t>
            </a:r>
          </a:p>
          <a:p>
            <a:pPr marL="0" indent="0">
              <a:buNone/>
            </a:pPr>
            <a:endParaRPr lang="en-US" sz="2800" dirty="0" smtClean="0"/>
          </a:p>
          <a:p>
            <a:r>
              <a:rPr lang="en-US" sz="2800" dirty="0" smtClean="0"/>
              <a:t>Clustering the customer based on age, gender,  demographics, profession, income level and target them appropriately</a:t>
            </a:r>
          </a:p>
          <a:p>
            <a:pPr marL="0" indent="0">
              <a:buNone/>
            </a:pPr>
            <a:endParaRPr lang="en-US" sz="2800" dirty="0"/>
          </a:p>
          <a:p>
            <a:pPr marL="0" indent="0">
              <a:buNone/>
            </a:pPr>
            <a:r>
              <a:rPr lang="en-US" sz="1400" dirty="0" smtClean="0"/>
              <a:t>References : </a:t>
            </a:r>
            <a:r>
              <a:rPr lang="en-US" sz="1400" dirty="0"/>
              <a:t>http://plumbingmarketing.net/kimberly-kean-gene-johnson-plumbing </a:t>
            </a:r>
            <a:endParaRPr lang="en-US" sz="1400" dirty="0" smtClean="0"/>
          </a:p>
        </p:txBody>
      </p:sp>
    </p:spTree>
    <p:extLst>
      <p:ext uri="{BB962C8B-B14F-4D97-AF65-F5344CB8AC3E}">
        <p14:creationId xmlns:p14="http://schemas.microsoft.com/office/powerpoint/2010/main" val="2956751925"/>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Last 2 ticket pricing </a:t>
            </a:r>
          </a:p>
          <a:p>
            <a:endParaRPr lang="en-US" dirty="0" smtClean="0"/>
          </a:p>
          <a:p>
            <a:endParaRPr lang="en-US" dirty="0"/>
          </a:p>
        </p:txBody>
      </p:sp>
      <p:pic>
        <p:nvPicPr>
          <p:cNvPr id="5" name="Picture 4"/>
          <p:cNvPicPr>
            <a:picLocks noChangeAspect="1"/>
          </p:cNvPicPr>
          <p:nvPr/>
        </p:nvPicPr>
        <p:blipFill>
          <a:blip r:embed="rId2"/>
          <a:stretch>
            <a:fillRect/>
          </a:stretch>
        </p:blipFill>
        <p:spPr>
          <a:xfrm>
            <a:off x="600075" y="2362200"/>
            <a:ext cx="9086850" cy="4067175"/>
          </a:xfrm>
          <a:prstGeom prst="rect">
            <a:avLst/>
          </a:prstGeom>
        </p:spPr>
      </p:pic>
    </p:spTree>
    <p:extLst>
      <p:ext uri="{BB962C8B-B14F-4D97-AF65-F5344CB8AC3E}">
        <p14:creationId xmlns:p14="http://schemas.microsoft.com/office/powerpoint/2010/main" val="39532672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52400"/>
            <a:ext cx="9677400" cy="715963"/>
          </a:xfrm>
        </p:spPr>
        <p:txBody>
          <a:bodyPr/>
          <a:lstStyle/>
          <a:p>
            <a:r>
              <a:rPr lang="en-US" dirty="0" smtClean="0"/>
              <a:t>Feature Engineering – Remove first transaction</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Remove the first transaction of each customer</a:t>
            </a:r>
          </a:p>
          <a:p>
            <a:endParaRPr lang="en-US" dirty="0" smtClean="0"/>
          </a:p>
          <a:p>
            <a:r>
              <a:rPr lang="en-US" dirty="0" smtClean="0"/>
              <a:t>Because it is always un-churned data</a:t>
            </a:r>
          </a:p>
          <a:p>
            <a:endParaRPr lang="en-US" dirty="0" smtClean="0"/>
          </a:p>
          <a:p>
            <a:r>
              <a:rPr lang="en-US" dirty="0" smtClean="0"/>
              <a:t>Model is unwantedly learning the data</a:t>
            </a:r>
          </a:p>
          <a:p>
            <a:endParaRPr lang="en-US" dirty="0" smtClean="0"/>
          </a:p>
          <a:p>
            <a:r>
              <a:rPr lang="en-US" dirty="0" smtClean="0"/>
              <a:t>After removing the data the train and test accuracy is very close</a:t>
            </a:r>
            <a:br>
              <a:rPr lang="en-US" dirty="0" smtClean="0"/>
            </a:br>
            <a:endParaRPr lang="en-US" dirty="0" smtClean="0"/>
          </a:p>
          <a:p>
            <a:endParaRPr lang="en-US" dirty="0" smtClean="0"/>
          </a:p>
          <a:p>
            <a:endParaRPr lang="en-US" dirty="0"/>
          </a:p>
        </p:txBody>
      </p:sp>
    </p:spTree>
    <p:extLst>
      <p:ext uri="{BB962C8B-B14F-4D97-AF65-F5344CB8AC3E}">
        <p14:creationId xmlns:p14="http://schemas.microsoft.com/office/powerpoint/2010/main" val="32793351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52400"/>
            <a:ext cx="9677400" cy="715963"/>
          </a:xfrm>
        </p:spPr>
        <p:txBody>
          <a:bodyPr/>
          <a:lstStyle/>
          <a:p>
            <a:r>
              <a:rPr lang="en-US" dirty="0" smtClean="0"/>
              <a:t>Feature Engineering – Segregating Data</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Dividing the data based on customer type</a:t>
            </a:r>
          </a:p>
          <a:p>
            <a:pPr marL="0" indent="0">
              <a:buNone/>
            </a:pPr>
            <a:r>
              <a:rPr lang="en-US" dirty="0" smtClean="0"/>
              <a:t/>
            </a:r>
            <a:br>
              <a:rPr lang="en-US" dirty="0" smtClean="0"/>
            </a:b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514350" y="1905000"/>
            <a:ext cx="9582150" cy="3581400"/>
          </a:xfrm>
          <a:prstGeom prst="rect">
            <a:avLst/>
          </a:prstGeom>
        </p:spPr>
      </p:pic>
    </p:spTree>
    <p:extLst>
      <p:ext uri="{BB962C8B-B14F-4D97-AF65-F5344CB8AC3E}">
        <p14:creationId xmlns:p14="http://schemas.microsoft.com/office/powerpoint/2010/main" val="27347167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52400"/>
            <a:ext cx="9677400" cy="715963"/>
          </a:xfrm>
        </p:spPr>
        <p:txBody>
          <a:bodyPr/>
          <a:lstStyle/>
          <a:p>
            <a:r>
              <a:rPr lang="en-US" dirty="0" smtClean="0"/>
              <a:t>Feature Engineering – Splitting data </a:t>
            </a:r>
            <a:endParaRPr lang="en-US" dirty="0"/>
          </a:p>
        </p:txBody>
      </p:sp>
      <p:sp>
        <p:nvSpPr>
          <p:cNvPr id="3" name="Content Placeholder 2"/>
          <p:cNvSpPr>
            <a:spLocks noGrp="1"/>
          </p:cNvSpPr>
          <p:nvPr>
            <p:ph idx="1"/>
          </p:nvPr>
        </p:nvSpPr>
        <p:spPr>
          <a:xfrm>
            <a:off x="514350" y="990600"/>
            <a:ext cx="9258300" cy="5135563"/>
          </a:xfrm>
        </p:spPr>
        <p:txBody>
          <a:bodyPr/>
          <a:lstStyle/>
          <a:p>
            <a:r>
              <a:rPr lang="en-US" dirty="0" smtClean="0"/>
              <a:t>Split the data train and test</a:t>
            </a:r>
          </a:p>
          <a:p>
            <a:endParaRPr lang="en-US" dirty="0" smtClean="0"/>
          </a:p>
          <a:p>
            <a:pPr marL="0" indent="0">
              <a:buNone/>
            </a:pPr>
            <a:r>
              <a:rPr lang="en-US" dirty="0" smtClean="0"/>
              <a:t/>
            </a:r>
            <a:br>
              <a:rPr lang="en-US" dirty="0" smtClean="0"/>
            </a:br>
            <a:endParaRPr lang="en-US" dirty="0" smtClean="0"/>
          </a:p>
          <a:p>
            <a:endParaRPr lang="en-US" dirty="0" smtClean="0"/>
          </a:p>
          <a:p>
            <a:endParaRPr lang="en-US" dirty="0"/>
          </a:p>
        </p:txBody>
      </p:sp>
      <p:pic>
        <p:nvPicPr>
          <p:cNvPr id="5" name="Picture 4"/>
          <p:cNvPicPr>
            <a:picLocks noChangeAspect="1"/>
          </p:cNvPicPr>
          <p:nvPr/>
        </p:nvPicPr>
        <p:blipFill>
          <a:blip r:embed="rId2"/>
          <a:stretch>
            <a:fillRect/>
          </a:stretch>
        </p:blipFill>
        <p:spPr>
          <a:xfrm>
            <a:off x="581025" y="1600199"/>
            <a:ext cx="9124950" cy="4525963"/>
          </a:xfrm>
          <a:prstGeom prst="rect">
            <a:avLst/>
          </a:prstGeom>
        </p:spPr>
      </p:pic>
    </p:spTree>
    <p:extLst>
      <p:ext uri="{BB962C8B-B14F-4D97-AF65-F5344CB8AC3E}">
        <p14:creationId xmlns:p14="http://schemas.microsoft.com/office/powerpoint/2010/main" val="4053968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52400"/>
            <a:ext cx="9677400" cy="715963"/>
          </a:xfrm>
        </p:spPr>
        <p:txBody>
          <a:bodyPr/>
          <a:lstStyle/>
          <a:p>
            <a:r>
              <a:rPr lang="en-US" dirty="0" smtClean="0"/>
              <a:t>All Derived Features</a:t>
            </a:r>
            <a:endParaRPr lang="en-US" dirty="0"/>
          </a:p>
        </p:txBody>
      </p:sp>
      <p:sp>
        <p:nvSpPr>
          <p:cNvPr id="3" name="Content Placeholder 2"/>
          <p:cNvSpPr>
            <a:spLocks noGrp="1"/>
          </p:cNvSpPr>
          <p:nvPr>
            <p:ph idx="1"/>
          </p:nvPr>
        </p:nvSpPr>
        <p:spPr>
          <a:xfrm>
            <a:off x="514350" y="990600"/>
            <a:ext cx="9258300" cy="5135563"/>
          </a:xfrm>
        </p:spPr>
        <p:txBody>
          <a:bodyPr/>
          <a:lstStyle/>
          <a:p>
            <a:pPr marL="0" indent="0">
              <a:buNone/>
            </a:pPr>
            <a:endParaRPr lang="en-US" dirty="0" smtClean="0"/>
          </a:p>
          <a:p>
            <a:pPr marL="0" indent="0">
              <a:buNone/>
            </a:pPr>
            <a:r>
              <a:rPr lang="en-US" dirty="0" smtClean="0"/>
              <a:t/>
            </a:r>
            <a:br>
              <a:rPr lang="en-US" dirty="0" smtClean="0"/>
            </a:br>
            <a:endParaRPr lang="en-US" dirty="0" smtClean="0"/>
          </a:p>
          <a:p>
            <a:endParaRPr lang="en-US" dirty="0" smtClean="0"/>
          </a:p>
          <a:p>
            <a:endParaRPr lang="en-US" dirty="0"/>
          </a:p>
        </p:txBody>
      </p:sp>
      <p:pic>
        <p:nvPicPr>
          <p:cNvPr id="4" name="Picture 3"/>
          <p:cNvPicPr>
            <a:picLocks noChangeAspect="1"/>
          </p:cNvPicPr>
          <p:nvPr/>
        </p:nvPicPr>
        <p:blipFill>
          <a:blip r:embed="rId2"/>
          <a:stretch>
            <a:fillRect/>
          </a:stretch>
        </p:blipFill>
        <p:spPr>
          <a:xfrm>
            <a:off x="395287" y="1143000"/>
            <a:ext cx="9625013" cy="4983162"/>
          </a:xfrm>
          <a:prstGeom prst="rect">
            <a:avLst/>
          </a:prstGeom>
        </p:spPr>
      </p:pic>
    </p:spTree>
    <p:extLst>
      <p:ext uri="{BB962C8B-B14F-4D97-AF65-F5344CB8AC3E}">
        <p14:creationId xmlns:p14="http://schemas.microsoft.com/office/powerpoint/2010/main" val="37750640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52400"/>
            <a:ext cx="9677400" cy="715963"/>
          </a:xfrm>
        </p:spPr>
        <p:txBody>
          <a:bodyPr/>
          <a:lstStyle/>
          <a:p>
            <a:r>
              <a:rPr lang="en-US" dirty="0" smtClean="0"/>
              <a:t>Customer Type – Callback and Ticket revenue</a:t>
            </a:r>
            <a:endParaRPr lang="en-US" dirty="0"/>
          </a:p>
        </p:txBody>
      </p:sp>
      <p:sp>
        <p:nvSpPr>
          <p:cNvPr id="3" name="Content Placeholder 2"/>
          <p:cNvSpPr>
            <a:spLocks noGrp="1"/>
          </p:cNvSpPr>
          <p:nvPr>
            <p:ph idx="1"/>
          </p:nvPr>
        </p:nvSpPr>
        <p:spPr>
          <a:xfrm>
            <a:off x="514350" y="990600"/>
            <a:ext cx="9258300" cy="5135563"/>
          </a:xfrm>
        </p:spPr>
        <p:txBody>
          <a:bodyPr/>
          <a:lstStyle/>
          <a:p>
            <a:pPr marL="0" indent="0">
              <a:buNone/>
            </a:pPr>
            <a:r>
              <a:rPr lang="en-US" dirty="0" smtClean="0"/>
              <a:t/>
            </a:r>
            <a:br>
              <a:rPr lang="en-US" dirty="0" smtClean="0"/>
            </a:br>
            <a:endParaRPr lang="en-US" dirty="0" smtClean="0"/>
          </a:p>
          <a:p>
            <a:endParaRPr lang="en-US" dirty="0" smtClean="0"/>
          </a:p>
          <a:p>
            <a:endParaRPr lang="en-US" dirty="0"/>
          </a:p>
        </p:txBody>
      </p:sp>
      <p:pic>
        <p:nvPicPr>
          <p:cNvPr id="6" name="Picture 5"/>
          <p:cNvPicPr>
            <a:picLocks noChangeAspect="1"/>
          </p:cNvPicPr>
          <p:nvPr/>
        </p:nvPicPr>
        <p:blipFill>
          <a:blip r:embed="rId2"/>
          <a:stretch>
            <a:fillRect/>
          </a:stretch>
        </p:blipFill>
        <p:spPr>
          <a:xfrm>
            <a:off x="217583" y="990600"/>
            <a:ext cx="7440517" cy="5486400"/>
          </a:xfrm>
          <a:prstGeom prst="rect">
            <a:avLst/>
          </a:prstGeom>
        </p:spPr>
      </p:pic>
      <p:pic>
        <p:nvPicPr>
          <p:cNvPr id="7" name="Picture 6"/>
          <p:cNvPicPr>
            <a:picLocks noChangeAspect="1"/>
          </p:cNvPicPr>
          <p:nvPr/>
        </p:nvPicPr>
        <p:blipFill>
          <a:blip r:embed="rId3"/>
          <a:stretch>
            <a:fillRect/>
          </a:stretch>
        </p:blipFill>
        <p:spPr>
          <a:xfrm>
            <a:off x="7918603" y="2514600"/>
            <a:ext cx="1600200" cy="685800"/>
          </a:xfrm>
          <a:prstGeom prst="rect">
            <a:avLst/>
          </a:prstGeom>
        </p:spPr>
      </p:pic>
    </p:spTree>
    <p:extLst>
      <p:ext uri="{BB962C8B-B14F-4D97-AF65-F5344CB8AC3E}">
        <p14:creationId xmlns:p14="http://schemas.microsoft.com/office/powerpoint/2010/main" val="4298659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Logistic Regression</a:t>
            </a:r>
            <a:endParaRPr lang="en-US" dirty="0"/>
          </a:p>
        </p:txBody>
      </p:sp>
      <p:pic>
        <p:nvPicPr>
          <p:cNvPr id="4" name="Content Placeholder 3"/>
          <p:cNvPicPr>
            <a:picLocks noGrp="1" noChangeAspect="1"/>
          </p:cNvPicPr>
          <p:nvPr>
            <p:ph idx="1"/>
          </p:nvPr>
        </p:nvPicPr>
        <p:blipFill>
          <a:blip r:embed="rId2"/>
          <a:stretch>
            <a:fillRect/>
          </a:stretch>
        </p:blipFill>
        <p:spPr>
          <a:xfrm>
            <a:off x="5330430" y="1043848"/>
            <a:ext cx="4323418" cy="2537552"/>
          </a:xfrm>
          <a:prstGeom prst="rect">
            <a:avLst/>
          </a:prstGeom>
        </p:spPr>
      </p:pic>
      <p:pic>
        <p:nvPicPr>
          <p:cNvPr id="5" name="Picture 4"/>
          <p:cNvPicPr>
            <a:picLocks noChangeAspect="1"/>
          </p:cNvPicPr>
          <p:nvPr/>
        </p:nvPicPr>
        <p:blipFill>
          <a:blip r:embed="rId3"/>
          <a:stretch>
            <a:fillRect/>
          </a:stretch>
        </p:blipFill>
        <p:spPr>
          <a:xfrm>
            <a:off x="495300" y="868363"/>
            <a:ext cx="4572000" cy="3094037"/>
          </a:xfrm>
          <a:prstGeom prst="rect">
            <a:avLst/>
          </a:prstGeom>
        </p:spPr>
      </p:pic>
      <p:pic>
        <p:nvPicPr>
          <p:cNvPr id="6" name="Picture 5"/>
          <p:cNvPicPr>
            <a:picLocks noChangeAspect="1"/>
          </p:cNvPicPr>
          <p:nvPr/>
        </p:nvPicPr>
        <p:blipFill>
          <a:blip r:embed="rId4"/>
          <a:stretch>
            <a:fillRect/>
          </a:stretch>
        </p:blipFill>
        <p:spPr>
          <a:xfrm>
            <a:off x="5330429" y="3756885"/>
            <a:ext cx="4461272" cy="2796315"/>
          </a:xfrm>
          <a:prstGeom prst="rect">
            <a:avLst/>
          </a:prstGeom>
        </p:spPr>
      </p:pic>
      <p:pic>
        <p:nvPicPr>
          <p:cNvPr id="7" name="Picture 6"/>
          <p:cNvPicPr>
            <a:picLocks noChangeAspect="1"/>
          </p:cNvPicPr>
          <p:nvPr/>
        </p:nvPicPr>
        <p:blipFill>
          <a:blip r:embed="rId5"/>
          <a:stretch>
            <a:fillRect/>
          </a:stretch>
        </p:blipFill>
        <p:spPr>
          <a:xfrm>
            <a:off x="758429" y="3810000"/>
            <a:ext cx="4308871" cy="2590800"/>
          </a:xfrm>
          <a:prstGeom prst="rect">
            <a:avLst/>
          </a:prstGeom>
        </p:spPr>
      </p:pic>
    </p:spTree>
    <p:extLst>
      <p:ext uri="{BB962C8B-B14F-4D97-AF65-F5344CB8AC3E}">
        <p14:creationId xmlns:p14="http://schemas.microsoft.com/office/powerpoint/2010/main" val="14127149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Logistic Regression </a:t>
            </a:r>
            <a:endParaRPr lang="en-US" dirty="0"/>
          </a:p>
        </p:txBody>
      </p:sp>
      <p:pic>
        <p:nvPicPr>
          <p:cNvPr id="9" name="Picture 8"/>
          <p:cNvPicPr>
            <a:picLocks noChangeAspect="1"/>
          </p:cNvPicPr>
          <p:nvPr/>
        </p:nvPicPr>
        <p:blipFill>
          <a:blip r:embed="rId2"/>
          <a:stretch>
            <a:fillRect/>
          </a:stretch>
        </p:blipFill>
        <p:spPr>
          <a:xfrm>
            <a:off x="419100" y="990600"/>
            <a:ext cx="9067800" cy="5410200"/>
          </a:xfrm>
          <a:prstGeom prst="rect">
            <a:avLst/>
          </a:prstGeom>
        </p:spPr>
      </p:pic>
    </p:spTree>
    <p:extLst>
      <p:ext uri="{BB962C8B-B14F-4D97-AF65-F5344CB8AC3E}">
        <p14:creationId xmlns:p14="http://schemas.microsoft.com/office/powerpoint/2010/main" val="4350675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Logistic Regression </a:t>
            </a:r>
            <a:endParaRPr lang="en-US" dirty="0"/>
          </a:p>
        </p:txBody>
      </p:sp>
      <p:pic>
        <p:nvPicPr>
          <p:cNvPr id="3" name="Picture 2"/>
          <p:cNvPicPr>
            <a:picLocks noChangeAspect="1"/>
          </p:cNvPicPr>
          <p:nvPr/>
        </p:nvPicPr>
        <p:blipFill>
          <a:blip r:embed="rId2"/>
          <a:stretch>
            <a:fillRect/>
          </a:stretch>
        </p:blipFill>
        <p:spPr>
          <a:xfrm>
            <a:off x="342900" y="990600"/>
            <a:ext cx="9677400" cy="5334000"/>
          </a:xfrm>
          <a:prstGeom prst="rect">
            <a:avLst/>
          </a:prstGeom>
        </p:spPr>
      </p:pic>
    </p:spTree>
    <p:extLst>
      <p:ext uri="{BB962C8B-B14F-4D97-AF65-F5344CB8AC3E}">
        <p14:creationId xmlns:p14="http://schemas.microsoft.com/office/powerpoint/2010/main" val="22442749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Logistic Regression </a:t>
            </a:r>
            <a:endParaRPr lang="en-US" dirty="0"/>
          </a:p>
        </p:txBody>
      </p:sp>
      <p:pic>
        <p:nvPicPr>
          <p:cNvPr id="4" name="Picture 3"/>
          <p:cNvPicPr>
            <a:picLocks noChangeAspect="1"/>
          </p:cNvPicPr>
          <p:nvPr/>
        </p:nvPicPr>
        <p:blipFill>
          <a:blip r:embed="rId2"/>
          <a:stretch>
            <a:fillRect/>
          </a:stretch>
        </p:blipFill>
        <p:spPr>
          <a:xfrm>
            <a:off x="342900" y="1066800"/>
            <a:ext cx="9525000" cy="5181599"/>
          </a:xfrm>
          <a:prstGeom prst="rect">
            <a:avLst/>
          </a:prstGeom>
        </p:spPr>
      </p:pic>
    </p:spTree>
    <p:extLst>
      <p:ext uri="{BB962C8B-B14F-4D97-AF65-F5344CB8AC3E}">
        <p14:creationId xmlns:p14="http://schemas.microsoft.com/office/powerpoint/2010/main" val="3346772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State of Art – Target marketing</a:t>
            </a:r>
            <a:endParaRPr lang="en-US" dirty="0"/>
          </a:p>
        </p:txBody>
      </p:sp>
      <p:sp>
        <p:nvSpPr>
          <p:cNvPr id="6" name="Text Placeholder 5"/>
          <p:cNvSpPr>
            <a:spLocks noGrp="1"/>
          </p:cNvSpPr>
          <p:nvPr>
            <p:ph type="body" idx="1"/>
          </p:nvPr>
        </p:nvSpPr>
        <p:spPr/>
        <p:txBody>
          <a:bodyPr/>
          <a:lstStyle/>
          <a:p>
            <a:r>
              <a:rPr lang="en-US" dirty="0"/>
              <a:t>O</a:t>
            </a:r>
            <a:r>
              <a:rPr lang="en-US" dirty="0" smtClean="0"/>
              <a:t>wner - Male – 50y – 90k </a:t>
            </a:r>
            <a:endParaRPr lang="en-US" dirty="0"/>
          </a:p>
        </p:txBody>
      </p:sp>
      <p:pic>
        <p:nvPicPr>
          <p:cNvPr id="4" name="Content Placeholder 3"/>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19100" y="2636044"/>
            <a:ext cx="4545013" cy="3030008"/>
          </a:xfrm>
        </p:spPr>
      </p:pic>
      <p:sp>
        <p:nvSpPr>
          <p:cNvPr id="7" name="Text Placeholder 6"/>
          <p:cNvSpPr>
            <a:spLocks noGrp="1"/>
          </p:cNvSpPr>
          <p:nvPr>
            <p:ph type="body" sz="quarter" idx="3"/>
          </p:nvPr>
        </p:nvSpPr>
        <p:spPr/>
        <p:txBody>
          <a:bodyPr/>
          <a:lstStyle/>
          <a:p>
            <a:r>
              <a:rPr lang="en-US" dirty="0" smtClean="0"/>
              <a:t>Agent – Female – 40y – 70k</a:t>
            </a:r>
            <a:endParaRPr lang="en-US" dirty="0"/>
          </a:p>
        </p:txBody>
      </p:sp>
      <p:pic>
        <p:nvPicPr>
          <p:cNvPr id="9" name="Content Placeholder 8"/>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26050" y="2634986"/>
            <a:ext cx="4546600" cy="3031066"/>
          </a:xfrm>
        </p:spPr>
      </p:pic>
      <p:sp>
        <p:nvSpPr>
          <p:cNvPr id="10" name="Rectangle 9"/>
          <p:cNvSpPr/>
          <p:nvPr/>
        </p:nvSpPr>
        <p:spPr>
          <a:xfrm>
            <a:off x="342900" y="5909882"/>
            <a:ext cx="9829800" cy="307777"/>
          </a:xfrm>
          <a:prstGeom prst="rect">
            <a:avLst/>
          </a:prstGeom>
        </p:spPr>
        <p:txBody>
          <a:bodyPr wrap="square">
            <a:spAutoFit/>
          </a:bodyPr>
          <a:lstStyle/>
          <a:p>
            <a:r>
              <a:rPr lang="en-US" sz="1400" dirty="0" smtClean="0"/>
              <a:t>Reference : https</a:t>
            </a:r>
            <a:r>
              <a:rPr lang="en-US" sz="1400" dirty="0"/>
              <a:t>://www.linkedin.com/pulse/6-types-customers-plumbing-industry-you-need-know-david-w-</a:t>
            </a:r>
          </a:p>
        </p:txBody>
      </p:sp>
    </p:spTree>
    <p:extLst>
      <p:ext uri="{BB962C8B-B14F-4D97-AF65-F5344CB8AC3E}">
        <p14:creationId xmlns:p14="http://schemas.microsoft.com/office/powerpoint/2010/main" val="35729682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Logistic Regression </a:t>
            </a:r>
            <a:endParaRPr lang="en-US" dirty="0"/>
          </a:p>
        </p:txBody>
      </p:sp>
      <p:pic>
        <p:nvPicPr>
          <p:cNvPr id="3" name="Picture 2"/>
          <p:cNvPicPr>
            <a:picLocks noChangeAspect="1"/>
          </p:cNvPicPr>
          <p:nvPr/>
        </p:nvPicPr>
        <p:blipFill>
          <a:blip r:embed="rId2"/>
          <a:stretch>
            <a:fillRect/>
          </a:stretch>
        </p:blipFill>
        <p:spPr>
          <a:xfrm>
            <a:off x="495300" y="868363"/>
            <a:ext cx="9144000" cy="5608637"/>
          </a:xfrm>
          <a:prstGeom prst="rect">
            <a:avLst/>
          </a:prstGeom>
        </p:spPr>
      </p:pic>
    </p:spTree>
    <p:extLst>
      <p:ext uri="{BB962C8B-B14F-4D97-AF65-F5344CB8AC3E}">
        <p14:creationId xmlns:p14="http://schemas.microsoft.com/office/powerpoint/2010/main" val="25816673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SVM</a:t>
            </a:r>
            <a:endParaRPr lang="en-US" dirty="0"/>
          </a:p>
        </p:txBody>
      </p:sp>
      <p:pic>
        <p:nvPicPr>
          <p:cNvPr id="3" name="Picture 2"/>
          <p:cNvPicPr>
            <a:picLocks noChangeAspect="1"/>
          </p:cNvPicPr>
          <p:nvPr/>
        </p:nvPicPr>
        <p:blipFill>
          <a:blip r:embed="rId2"/>
          <a:stretch>
            <a:fillRect/>
          </a:stretch>
        </p:blipFill>
        <p:spPr>
          <a:xfrm>
            <a:off x="342900" y="868364"/>
            <a:ext cx="8991600" cy="5227636"/>
          </a:xfrm>
          <a:prstGeom prst="rect">
            <a:avLst/>
          </a:prstGeom>
        </p:spPr>
      </p:pic>
      <p:pic>
        <p:nvPicPr>
          <p:cNvPr id="5" name="Picture 4"/>
          <p:cNvPicPr>
            <a:picLocks noChangeAspect="1"/>
          </p:cNvPicPr>
          <p:nvPr/>
        </p:nvPicPr>
        <p:blipFill>
          <a:blip r:embed="rId3"/>
          <a:stretch>
            <a:fillRect/>
          </a:stretch>
        </p:blipFill>
        <p:spPr>
          <a:xfrm>
            <a:off x="6515100" y="1981200"/>
            <a:ext cx="3505200" cy="2791619"/>
          </a:xfrm>
          <a:prstGeom prst="rect">
            <a:avLst/>
          </a:prstGeom>
        </p:spPr>
      </p:pic>
    </p:spTree>
    <p:extLst>
      <p:ext uri="{BB962C8B-B14F-4D97-AF65-F5344CB8AC3E}">
        <p14:creationId xmlns:p14="http://schemas.microsoft.com/office/powerpoint/2010/main" val="32854998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SVM</a:t>
            </a:r>
            <a:endParaRPr lang="en-US" dirty="0"/>
          </a:p>
        </p:txBody>
      </p:sp>
      <p:pic>
        <p:nvPicPr>
          <p:cNvPr id="4" name="Picture 3"/>
          <p:cNvPicPr>
            <a:picLocks noChangeAspect="1"/>
          </p:cNvPicPr>
          <p:nvPr/>
        </p:nvPicPr>
        <p:blipFill>
          <a:blip r:embed="rId2"/>
          <a:stretch>
            <a:fillRect/>
          </a:stretch>
        </p:blipFill>
        <p:spPr>
          <a:xfrm>
            <a:off x="342900" y="868363"/>
            <a:ext cx="9829800" cy="5337174"/>
          </a:xfrm>
          <a:prstGeom prst="rect">
            <a:avLst/>
          </a:prstGeom>
        </p:spPr>
      </p:pic>
      <p:pic>
        <p:nvPicPr>
          <p:cNvPr id="6" name="Picture 5"/>
          <p:cNvPicPr>
            <a:picLocks noChangeAspect="1"/>
          </p:cNvPicPr>
          <p:nvPr/>
        </p:nvPicPr>
        <p:blipFill>
          <a:blip r:embed="rId3"/>
          <a:stretch>
            <a:fillRect/>
          </a:stretch>
        </p:blipFill>
        <p:spPr>
          <a:xfrm>
            <a:off x="6653213" y="2110581"/>
            <a:ext cx="3519487" cy="2852737"/>
          </a:xfrm>
          <a:prstGeom prst="rect">
            <a:avLst/>
          </a:prstGeom>
        </p:spPr>
      </p:pic>
    </p:spTree>
    <p:extLst>
      <p:ext uri="{BB962C8B-B14F-4D97-AF65-F5344CB8AC3E}">
        <p14:creationId xmlns:p14="http://schemas.microsoft.com/office/powerpoint/2010/main" val="12699699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SVM</a:t>
            </a:r>
            <a:endParaRPr lang="en-US" dirty="0"/>
          </a:p>
        </p:txBody>
      </p:sp>
      <p:pic>
        <p:nvPicPr>
          <p:cNvPr id="3" name="Picture 2"/>
          <p:cNvPicPr>
            <a:picLocks noChangeAspect="1"/>
          </p:cNvPicPr>
          <p:nvPr/>
        </p:nvPicPr>
        <p:blipFill>
          <a:blip r:embed="rId2"/>
          <a:stretch>
            <a:fillRect/>
          </a:stretch>
        </p:blipFill>
        <p:spPr>
          <a:xfrm>
            <a:off x="190500" y="990600"/>
            <a:ext cx="9829800" cy="5410200"/>
          </a:xfrm>
          <a:prstGeom prst="rect">
            <a:avLst/>
          </a:prstGeom>
        </p:spPr>
      </p:pic>
      <p:pic>
        <p:nvPicPr>
          <p:cNvPr id="5" name="Picture 4"/>
          <p:cNvPicPr>
            <a:picLocks noChangeAspect="1"/>
          </p:cNvPicPr>
          <p:nvPr/>
        </p:nvPicPr>
        <p:blipFill>
          <a:blip r:embed="rId3"/>
          <a:stretch>
            <a:fillRect/>
          </a:stretch>
        </p:blipFill>
        <p:spPr>
          <a:xfrm>
            <a:off x="6515100" y="2074862"/>
            <a:ext cx="3505200" cy="3119437"/>
          </a:xfrm>
          <a:prstGeom prst="rect">
            <a:avLst/>
          </a:prstGeom>
        </p:spPr>
      </p:pic>
    </p:spTree>
    <p:extLst>
      <p:ext uri="{BB962C8B-B14F-4D97-AF65-F5344CB8AC3E}">
        <p14:creationId xmlns:p14="http://schemas.microsoft.com/office/powerpoint/2010/main" val="33657080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SVM</a:t>
            </a:r>
            <a:endParaRPr lang="en-US" dirty="0"/>
          </a:p>
        </p:txBody>
      </p:sp>
      <p:pic>
        <p:nvPicPr>
          <p:cNvPr id="4" name="Picture 3"/>
          <p:cNvPicPr>
            <a:picLocks noChangeAspect="1"/>
          </p:cNvPicPr>
          <p:nvPr/>
        </p:nvPicPr>
        <p:blipFill>
          <a:blip r:embed="rId2"/>
          <a:stretch>
            <a:fillRect/>
          </a:stretch>
        </p:blipFill>
        <p:spPr>
          <a:xfrm>
            <a:off x="419100" y="868364"/>
            <a:ext cx="9448800" cy="5456236"/>
          </a:xfrm>
          <a:prstGeom prst="rect">
            <a:avLst/>
          </a:prstGeom>
        </p:spPr>
      </p:pic>
      <p:pic>
        <p:nvPicPr>
          <p:cNvPr id="6" name="Picture 5"/>
          <p:cNvPicPr>
            <a:picLocks noChangeAspect="1"/>
          </p:cNvPicPr>
          <p:nvPr/>
        </p:nvPicPr>
        <p:blipFill>
          <a:blip r:embed="rId3"/>
          <a:stretch>
            <a:fillRect/>
          </a:stretch>
        </p:blipFill>
        <p:spPr>
          <a:xfrm>
            <a:off x="6238875" y="2001044"/>
            <a:ext cx="3857625" cy="3190875"/>
          </a:xfrm>
          <a:prstGeom prst="rect">
            <a:avLst/>
          </a:prstGeom>
        </p:spPr>
      </p:pic>
    </p:spTree>
    <p:extLst>
      <p:ext uri="{BB962C8B-B14F-4D97-AF65-F5344CB8AC3E}">
        <p14:creationId xmlns:p14="http://schemas.microsoft.com/office/powerpoint/2010/main" val="30178764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Random Forest</a:t>
            </a:r>
            <a:endParaRPr lang="en-US" dirty="0"/>
          </a:p>
        </p:txBody>
      </p:sp>
      <p:pic>
        <p:nvPicPr>
          <p:cNvPr id="4" name="Picture 3"/>
          <p:cNvPicPr>
            <a:picLocks noChangeAspect="1"/>
          </p:cNvPicPr>
          <p:nvPr/>
        </p:nvPicPr>
        <p:blipFill>
          <a:blip r:embed="rId2"/>
          <a:stretch>
            <a:fillRect/>
          </a:stretch>
        </p:blipFill>
        <p:spPr>
          <a:xfrm>
            <a:off x="495300" y="1143000"/>
            <a:ext cx="9220200" cy="5181600"/>
          </a:xfrm>
          <a:prstGeom prst="rect">
            <a:avLst/>
          </a:prstGeom>
        </p:spPr>
      </p:pic>
    </p:spTree>
    <p:extLst>
      <p:ext uri="{BB962C8B-B14F-4D97-AF65-F5344CB8AC3E}">
        <p14:creationId xmlns:p14="http://schemas.microsoft.com/office/powerpoint/2010/main" val="27615325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Random Forest</a:t>
            </a:r>
            <a:endParaRPr lang="en-US" dirty="0"/>
          </a:p>
        </p:txBody>
      </p:sp>
      <p:pic>
        <p:nvPicPr>
          <p:cNvPr id="3" name="Picture 2"/>
          <p:cNvPicPr>
            <a:picLocks noChangeAspect="1"/>
          </p:cNvPicPr>
          <p:nvPr/>
        </p:nvPicPr>
        <p:blipFill>
          <a:blip r:embed="rId2"/>
          <a:stretch>
            <a:fillRect/>
          </a:stretch>
        </p:blipFill>
        <p:spPr>
          <a:xfrm>
            <a:off x="419100" y="1143000"/>
            <a:ext cx="9220200" cy="5105400"/>
          </a:xfrm>
          <a:prstGeom prst="rect">
            <a:avLst/>
          </a:prstGeom>
        </p:spPr>
      </p:pic>
    </p:spTree>
    <p:extLst>
      <p:ext uri="{BB962C8B-B14F-4D97-AF65-F5344CB8AC3E}">
        <p14:creationId xmlns:p14="http://schemas.microsoft.com/office/powerpoint/2010/main" val="6248258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Random Forest</a:t>
            </a:r>
            <a:endParaRPr lang="en-US" dirty="0"/>
          </a:p>
        </p:txBody>
      </p:sp>
      <p:pic>
        <p:nvPicPr>
          <p:cNvPr id="4" name="Picture 3"/>
          <p:cNvPicPr>
            <a:picLocks noChangeAspect="1"/>
          </p:cNvPicPr>
          <p:nvPr/>
        </p:nvPicPr>
        <p:blipFill>
          <a:blip r:embed="rId2"/>
          <a:stretch>
            <a:fillRect/>
          </a:stretch>
        </p:blipFill>
        <p:spPr>
          <a:xfrm>
            <a:off x="190500" y="1143000"/>
            <a:ext cx="9220200" cy="5029200"/>
          </a:xfrm>
          <a:prstGeom prst="rect">
            <a:avLst/>
          </a:prstGeom>
        </p:spPr>
      </p:pic>
    </p:spTree>
    <p:extLst>
      <p:ext uri="{BB962C8B-B14F-4D97-AF65-F5344CB8AC3E}">
        <p14:creationId xmlns:p14="http://schemas.microsoft.com/office/powerpoint/2010/main" val="38724243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Random Forest</a:t>
            </a:r>
            <a:endParaRPr lang="en-US" dirty="0"/>
          </a:p>
        </p:txBody>
      </p:sp>
      <p:pic>
        <p:nvPicPr>
          <p:cNvPr id="3" name="Picture 2"/>
          <p:cNvPicPr>
            <a:picLocks noChangeAspect="1"/>
          </p:cNvPicPr>
          <p:nvPr/>
        </p:nvPicPr>
        <p:blipFill>
          <a:blip r:embed="rId2"/>
          <a:stretch>
            <a:fillRect/>
          </a:stretch>
        </p:blipFill>
        <p:spPr>
          <a:xfrm>
            <a:off x="190500" y="868364"/>
            <a:ext cx="9220200" cy="5303836"/>
          </a:xfrm>
          <a:prstGeom prst="rect">
            <a:avLst/>
          </a:prstGeom>
        </p:spPr>
      </p:pic>
    </p:spTree>
    <p:extLst>
      <p:ext uri="{BB962C8B-B14F-4D97-AF65-F5344CB8AC3E}">
        <p14:creationId xmlns:p14="http://schemas.microsoft.com/office/powerpoint/2010/main" val="16248153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Stacking Ensemble</a:t>
            </a:r>
            <a:endParaRPr lang="en-US" dirty="0"/>
          </a:p>
        </p:txBody>
      </p:sp>
      <p:pic>
        <p:nvPicPr>
          <p:cNvPr id="4" name="Picture 3"/>
          <p:cNvPicPr>
            <a:picLocks noChangeAspect="1"/>
          </p:cNvPicPr>
          <p:nvPr/>
        </p:nvPicPr>
        <p:blipFill>
          <a:blip r:embed="rId2"/>
          <a:stretch>
            <a:fillRect/>
          </a:stretch>
        </p:blipFill>
        <p:spPr>
          <a:xfrm>
            <a:off x="190500" y="868362"/>
            <a:ext cx="9067800" cy="5456237"/>
          </a:xfrm>
          <a:prstGeom prst="rect">
            <a:avLst/>
          </a:prstGeom>
        </p:spPr>
      </p:pic>
    </p:spTree>
    <p:extLst>
      <p:ext uri="{BB962C8B-B14F-4D97-AF65-F5344CB8AC3E}">
        <p14:creationId xmlns:p14="http://schemas.microsoft.com/office/powerpoint/2010/main" val="4011179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Practical Project and Goal of Project</a:t>
            </a:r>
            <a:endParaRPr lang="en-US" sz="3600" dirty="0"/>
          </a:p>
        </p:txBody>
      </p:sp>
      <p:sp>
        <p:nvSpPr>
          <p:cNvPr id="3" name="Content Placeholder 2"/>
          <p:cNvSpPr>
            <a:spLocks noGrp="1"/>
          </p:cNvSpPr>
          <p:nvPr>
            <p:ph idx="1"/>
          </p:nvPr>
        </p:nvSpPr>
        <p:spPr>
          <a:xfrm>
            <a:off x="514350" y="1143000"/>
            <a:ext cx="9258300" cy="4983163"/>
          </a:xfrm>
        </p:spPr>
        <p:txBody>
          <a:bodyPr/>
          <a:lstStyle/>
          <a:p>
            <a:pPr marL="0" indent="0">
              <a:buNone/>
            </a:pPr>
            <a:r>
              <a:rPr lang="en-US" sz="2800" dirty="0" smtClean="0"/>
              <a:t>Practical Project:</a:t>
            </a:r>
          </a:p>
          <a:p>
            <a:r>
              <a:rPr lang="en-US" sz="2800" dirty="0" smtClean="0"/>
              <a:t>Dan </a:t>
            </a:r>
            <a:r>
              <a:rPr lang="en-US" sz="2800" dirty="0"/>
              <a:t>Dowdy of S&amp;D Plumbing </a:t>
            </a:r>
          </a:p>
          <a:p>
            <a:r>
              <a:rPr lang="en-US" sz="2800" dirty="0" smtClean="0"/>
              <a:t>Gene </a:t>
            </a:r>
            <a:r>
              <a:rPr lang="en-US" sz="2800" dirty="0"/>
              <a:t>Johnson Plumbing </a:t>
            </a:r>
            <a:endParaRPr lang="en-US" sz="2800" dirty="0" smtClean="0"/>
          </a:p>
          <a:p>
            <a:r>
              <a:rPr lang="it-IT" sz="2800" dirty="0" smtClean="0"/>
              <a:t>Daniel </a:t>
            </a:r>
            <a:r>
              <a:rPr lang="it-IT" sz="2800" dirty="0"/>
              <a:t>Cordova &amp; Laurie Castillo of Daniel Cordova Plumbing </a:t>
            </a:r>
            <a:endParaRPr lang="en-US" sz="2800" dirty="0" smtClean="0"/>
          </a:p>
          <a:p>
            <a:pPr marL="0" indent="0">
              <a:buNone/>
            </a:pPr>
            <a:endParaRPr lang="en-US" sz="2800" dirty="0" smtClean="0"/>
          </a:p>
          <a:p>
            <a:pPr marL="0" indent="0">
              <a:buNone/>
            </a:pPr>
            <a:r>
              <a:rPr lang="en-US" sz="2800" dirty="0" smtClean="0"/>
              <a:t>Our Project Goal’s:</a:t>
            </a:r>
            <a:endParaRPr lang="en-US" sz="2800" dirty="0"/>
          </a:p>
          <a:p>
            <a:r>
              <a:rPr lang="en-US" sz="2800" dirty="0" smtClean="0"/>
              <a:t>Based on the past 3 years customer data predict the customer will churn or not </a:t>
            </a:r>
          </a:p>
          <a:p>
            <a:r>
              <a:rPr lang="en-US" sz="2800" dirty="0" smtClean="0"/>
              <a:t>If the customer is back for which service he will opt for.</a:t>
            </a:r>
          </a:p>
          <a:p>
            <a:pPr marL="0" indent="0">
              <a:buNone/>
            </a:pPr>
            <a:r>
              <a:rPr lang="en-US" sz="1600" dirty="0" smtClean="0"/>
              <a:t>References </a:t>
            </a:r>
            <a:r>
              <a:rPr lang="en-US" sz="1600" dirty="0"/>
              <a:t>: http://plumbingmarketing.net/kimberly-kean-gene-johnson-plumbing </a:t>
            </a:r>
          </a:p>
          <a:p>
            <a:pPr marL="0" indent="0">
              <a:buNone/>
            </a:pPr>
            <a:endParaRPr lang="en-US" sz="2800" dirty="0" smtClean="0"/>
          </a:p>
        </p:txBody>
      </p:sp>
    </p:spTree>
    <p:extLst>
      <p:ext uri="{BB962C8B-B14F-4D97-AF65-F5344CB8AC3E}">
        <p14:creationId xmlns:p14="http://schemas.microsoft.com/office/powerpoint/2010/main" val="1688303277"/>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Stacking Ensemble</a:t>
            </a:r>
            <a:endParaRPr lang="en-US" dirty="0"/>
          </a:p>
        </p:txBody>
      </p:sp>
      <p:pic>
        <p:nvPicPr>
          <p:cNvPr id="3" name="Picture 2"/>
          <p:cNvPicPr>
            <a:picLocks noChangeAspect="1"/>
          </p:cNvPicPr>
          <p:nvPr/>
        </p:nvPicPr>
        <p:blipFill>
          <a:blip r:embed="rId2"/>
          <a:stretch>
            <a:fillRect/>
          </a:stretch>
        </p:blipFill>
        <p:spPr>
          <a:xfrm>
            <a:off x="266700" y="990600"/>
            <a:ext cx="9753599" cy="5257800"/>
          </a:xfrm>
          <a:prstGeom prst="rect">
            <a:avLst/>
          </a:prstGeom>
        </p:spPr>
      </p:pic>
    </p:spTree>
    <p:extLst>
      <p:ext uri="{BB962C8B-B14F-4D97-AF65-F5344CB8AC3E}">
        <p14:creationId xmlns:p14="http://schemas.microsoft.com/office/powerpoint/2010/main" val="519372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Stacking Ensemble</a:t>
            </a:r>
            <a:endParaRPr lang="en-US" dirty="0"/>
          </a:p>
        </p:txBody>
      </p:sp>
      <p:pic>
        <p:nvPicPr>
          <p:cNvPr id="4" name="Picture 3"/>
          <p:cNvPicPr>
            <a:picLocks noChangeAspect="1"/>
          </p:cNvPicPr>
          <p:nvPr/>
        </p:nvPicPr>
        <p:blipFill>
          <a:blip r:embed="rId2"/>
          <a:stretch>
            <a:fillRect/>
          </a:stretch>
        </p:blipFill>
        <p:spPr>
          <a:xfrm>
            <a:off x="190500" y="868363"/>
            <a:ext cx="9601200" cy="5380037"/>
          </a:xfrm>
          <a:prstGeom prst="rect">
            <a:avLst/>
          </a:prstGeom>
        </p:spPr>
      </p:pic>
    </p:spTree>
    <p:extLst>
      <p:ext uri="{BB962C8B-B14F-4D97-AF65-F5344CB8AC3E}">
        <p14:creationId xmlns:p14="http://schemas.microsoft.com/office/powerpoint/2010/main" val="27235466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Stacking Ensemble</a:t>
            </a:r>
            <a:endParaRPr lang="en-US" dirty="0"/>
          </a:p>
        </p:txBody>
      </p:sp>
      <p:pic>
        <p:nvPicPr>
          <p:cNvPr id="3" name="Picture 2"/>
          <p:cNvPicPr>
            <a:picLocks noChangeAspect="1"/>
          </p:cNvPicPr>
          <p:nvPr/>
        </p:nvPicPr>
        <p:blipFill>
          <a:blip r:embed="rId2"/>
          <a:stretch>
            <a:fillRect/>
          </a:stretch>
        </p:blipFill>
        <p:spPr>
          <a:xfrm>
            <a:off x="190500" y="1143000"/>
            <a:ext cx="9829800" cy="5257800"/>
          </a:xfrm>
          <a:prstGeom prst="rect">
            <a:avLst/>
          </a:prstGeom>
        </p:spPr>
      </p:pic>
    </p:spTree>
    <p:extLst>
      <p:ext uri="{BB962C8B-B14F-4D97-AF65-F5344CB8AC3E}">
        <p14:creationId xmlns:p14="http://schemas.microsoft.com/office/powerpoint/2010/main" val="10045726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Ada Boost</a:t>
            </a:r>
            <a:endParaRPr lang="en-US" dirty="0"/>
          </a:p>
        </p:txBody>
      </p:sp>
      <p:pic>
        <p:nvPicPr>
          <p:cNvPr id="4" name="Picture 3"/>
          <p:cNvPicPr>
            <a:picLocks noChangeAspect="1"/>
          </p:cNvPicPr>
          <p:nvPr/>
        </p:nvPicPr>
        <p:blipFill>
          <a:blip r:embed="rId2"/>
          <a:stretch>
            <a:fillRect/>
          </a:stretch>
        </p:blipFill>
        <p:spPr>
          <a:xfrm>
            <a:off x="190500" y="1219200"/>
            <a:ext cx="9753600" cy="5105400"/>
          </a:xfrm>
          <a:prstGeom prst="rect">
            <a:avLst/>
          </a:prstGeom>
        </p:spPr>
      </p:pic>
    </p:spTree>
    <p:extLst>
      <p:ext uri="{BB962C8B-B14F-4D97-AF65-F5344CB8AC3E}">
        <p14:creationId xmlns:p14="http://schemas.microsoft.com/office/powerpoint/2010/main" val="18105355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Ada Boost</a:t>
            </a:r>
            <a:endParaRPr lang="en-US" dirty="0"/>
          </a:p>
        </p:txBody>
      </p:sp>
      <p:pic>
        <p:nvPicPr>
          <p:cNvPr id="3" name="Picture 2"/>
          <p:cNvPicPr>
            <a:picLocks noChangeAspect="1"/>
          </p:cNvPicPr>
          <p:nvPr/>
        </p:nvPicPr>
        <p:blipFill>
          <a:blip r:embed="rId2"/>
          <a:stretch>
            <a:fillRect/>
          </a:stretch>
        </p:blipFill>
        <p:spPr>
          <a:xfrm>
            <a:off x="190500" y="1143000"/>
            <a:ext cx="9753600" cy="5257800"/>
          </a:xfrm>
          <a:prstGeom prst="rect">
            <a:avLst/>
          </a:prstGeom>
        </p:spPr>
      </p:pic>
    </p:spTree>
    <p:extLst>
      <p:ext uri="{BB962C8B-B14F-4D97-AF65-F5344CB8AC3E}">
        <p14:creationId xmlns:p14="http://schemas.microsoft.com/office/powerpoint/2010/main" val="27725862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Ada Boost</a:t>
            </a:r>
            <a:endParaRPr lang="en-US" dirty="0"/>
          </a:p>
        </p:txBody>
      </p:sp>
      <p:pic>
        <p:nvPicPr>
          <p:cNvPr id="4" name="Picture 3"/>
          <p:cNvPicPr>
            <a:picLocks noChangeAspect="1"/>
          </p:cNvPicPr>
          <p:nvPr/>
        </p:nvPicPr>
        <p:blipFill>
          <a:blip r:embed="rId2"/>
          <a:stretch>
            <a:fillRect/>
          </a:stretch>
        </p:blipFill>
        <p:spPr>
          <a:xfrm>
            <a:off x="190500" y="1219200"/>
            <a:ext cx="9753600" cy="5181599"/>
          </a:xfrm>
          <a:prstGeom prst="rect">
            <a:avLst/>
          </a:prstGeom>
        </p:spPr>
      </p:pic>
    </p:spTree>
    <p:extLst>
      <p:ext uri="{BB962C8B-B14F-4D97-AF65-F5344CB8AC3E}">
        <p14:creationId xmlns:p14="http://schemas.microsoft.com/office/powerpoint/2010/main" val="23995469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Ada Boost</a:t>
            </a:r>
            <a:endParaRPr lang="en-US" dirty="0"/>
          </a:p>
        </p:txBody>
      </p:sp>
      <p:pic>
        <p:nvPicPr>
          <p:cNvPr id="3" name="Picture 2"/>
          <p:cNvPicPr>
            <a:picLocks noChangeAspect="1"/>
          </p:cNvPicPr>
          <p:nvPr/>
        </p:nvPicPr>
        <p:blipFill>
          <a:blip r:embed="rId2"/>
          <a:stretch>
            <a:fillRect/>
          </a:stretch>
        </p:blipFill>
        <p:spPr>
          <a:xfrm>
            <a:off x="190500" y="1066800"/>
            <a:ext cx="9982200" cy="5410200"/>
          </a:xfrm>
          <a:prstGeom prst="rect">
            <a:avLst/>
          </a:prstGeom>
        </p:spPr>
      </p:pic>
    </p:spTree>
    <p:extLst>
      <p:ext uri="{BB962C8B-B14F-4D97-AF65-F5344CB8AC3E}">
        <p14:creationId xmlns:p14="http://schemas.microsoft.com/office/powerpoint/2010/main" val="36016105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t>
            </a:r>
            <a:r>
              <a:rPr lang="en-US" dirty="0"/>
              <a:t> </a:t>
            </a:r>
            <a:r>
              <a:rPr lang="en-US" dirty="0" smtClean="0"/>
              <a:t>XG Boost</a:t>
            </a:r>
            <a:endParaRPr lang="en-US" dirty="0"/>
          </a:p>
        </p:txBody>
      </p:sp>
      <p:pic>
        <p:nvPicPr>
          <p:cNvPr id="4" name="Picture 3"/>
          <p:cNvPicPr>
            <a:picLocks noChangeAspect="1"/>
          </p:cNvPicPr>
          <p:nvPr/>
        </p:nvPicPr>
        <p:blipFill>
          <a:blip r:embed="rId2"/>
          <a:stretch>
            <a:fillRect/>
          </a:stretch>
        </p:blipFill>
        <p:spPr>
          <a:xfrm>
            <a:off x="190500" y="1143000"/>
            <a:ext cx="9677400" cy="5105400"/>
          </a:xfrm>
          <a:prstGeom prst="rect">
            <a:avLst/>
          </a:prstGeom>
        </p:spPr>
      </p:pic>
    </p:spTree>
    <p:extLst>
      <p:ext uri="{BB962C8B-B14F-4D97-AF65-F5344CB8AC3E}">
        <p14:creationId xmlns:p14="http://schemas.microsoft.com/office/powerpoint/2010/main" val="28289788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t>
            </a:r>
            <a:r>
              <a:rPr lang="en-US" dirty="0"/>
              <a:t> </a:t>
            </a:r>
            <a:r>
              <a:rPr lang="en-US" dirty="0" smtClean="0"/>
              <a:t>XG Boost</a:t>
            </a:r>
            <a:endParaRPr lang="en-US" dirty="0"/>
          </a:p>
        </p:txBody>
      </p:sp>
      <p:pic>
        <p:nvPicPr>
          <p:cNvPr id="3" name="Picture 2"/>
          <p:cNvPicPr>
            <a:picLocks noChangeAspect="1"/>
          </p:cNvPicPr>
          <p:nvPr/>
        </p:nvPicPr>
        <p:blipFill>
          <a:blip r:embed="rId2"/>
          <a:stretch>
            <a:fillRect/>
          </a:stretch>
        </p:blipFill>
        <p:spPr>
          <a:xfrm>
            <a:off x="190500" y="868363"/>
            <a:ext cx="9067800" cy="5456237"/>
          </a:xfrm>
          <a:prstGeom prst="rect">
            <a:avLst/>
          </a:prstGeom>
        </p:spPr>
      </p:pic>
    </p:spTree>
    <p:extLst>
      <p:ext uri="{BB962C8B-B14F-4D97-AF65-F5344CB8AC3E}">
        <p14:creationId xmlns:p14="http://schemas.microsoft.com/office/powerpoint/2010/main" val="25628738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t>
            </a:r>
            <a:r>
              <a:rPr lang="en-US" dirty="0"/>
              <a:t> </a:t>
            </a:r>
            <a:r>
              <a:rPr lang="en-US" dirty="0" smtClean="0"/>
              <a:t>XG Boost</a:t>
            </a:r>
            <a:endParaRPr lang="en-US" dirty="0"/>
          </a:p>
        </p:txBody>
      </p:sp>
      <p:pic>
        <p:nvPicPr>
          <p:cNvPr id="4" name="Picture 3"/>
          <p:cNvPicPr>
            <a:picLocks noChangeAspect="1"/>
          </p:cNvPicPr>
          <p:nvPr/>
        </p:nvPicPr>
        <p:blipFill>
          <a:blip r:embed="rId2"/>
          <a:stretch>
            <a:fillRect/>
          </a:stretch>
        </p:blipFill>
        <p:spPr>
          <a:xfrm>
            <a:off x="190500" y="1066800"/>
            <a:ext cx="9601199" cy="5410199"/>
          </a:xfrm>
          <a:prstGeom prst="rect">
            <a:avLst/>
          </a:prstGeom>
        </p:spPr>
      </p:pic>
    </p:spTree>
    <p:extLst>
      <p:ext uri="{BB962C8B-B14F-4D97-AF65-F5344CB8AC3E}">
        <p14:creationId xmlns:p14="http://schemas.microsoft.com/office/powerpoint/2010/main" val="133129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How will it help if I solve the problem</a:t>
            </a:r>
            <a:endParaRPr lang="en-US" sz="3600" dirty="0"/>
          </a:p>
        </p:txBody>
      </p:sp>
      <p:sp>
        <p:nvSpPr>
          <p:cNvPr id="3" name="Content Placeholder 2"/>
          <p:cNvSpPr>
            <a:spLocks noGrp="1"/>
          </p:cNvSpPr>
          <p:nvPr>
            <p:ph idx="1"/>
          </p:nvPr>
        </p:nvSpPr>
        <p:spPr>
          <a:xfrm>
            <a:off x="514350" y="1219200"/>
            <a:ext cx="9258300" cy="4906963"/>
          </a:xfrm>
        </p:spPr>
        <p:txBody>
          <a:bodyPr/>
          <a:lstStyle/>
          <a:p>
            <a:r>
              <a:rPr lang="en-US" dirty="0" smtClean="0"/>
              <a:t>Marketing expenses can be decreased</a:t>
            </a:r>
          </a:p>
          <a:p>
            <a:r>
              <a:rPr lang="en-US" dirty="0" smtClean="0"/>
              <a:t>Finding potential customer and give promotion package</a:t>
            </a:r>
          </a:p>
          <a:p>
            <a:r>
              <a:rPr lang="en-US" dirty="0" smtClean="0"/>
              <a:t>Finding likely to be churned customers and can provide discounts to stay engaged</a:t>
            </a:r>
          </a:p>
          <a:p>
            <a:r>
              <a:rPr lang="en-US" dirty="0" smtClean="0"/>
              <a:t>Finding the potential state, city and locality to prioritize the dispatch</a:t>
            </a:r>
          </a:p>
          <a:p>
            <a:r>
              <a:rPr lang="en-US" dirty="0" smtClean="0"/>
              <a:t>Forecasting the churn and revenue numbers for allocating the resources</a:t>
            </a:r>
            <a:endParaRPr lang="en-US" dirty="0"/>
          </a:p>
        </p:txBody>
      </p:sp>
    </p:spTree>
    <p:extLst>
      <p:ext uri="{BB962C8B-B14F-4D97-AF65-F5344CB8AC3E}">
        <p14:creationId xmlns:p14="http://schemas.microsoft.com/office/powerpoint/2010/main" val="2756056798"/>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t>
            </a:r>
            <a:r>
              <a:rPr lang="en-US" dirty="0"/>
              <a:t> </a:t>
            </a:r>
            <a:r>
              <a:rPr lang="en-US" dirty="0" smtClean="0"/>
              <a:t>XG Boost</a:t>
            </a:r>
            <a:endParaRPr lang="en-US" dirty="0"/>
          </a:p>
        </p:txBody>
      </p:sp>
      <p:pic>
        <p:nvPicPr>
          <p:cNvPr id="3" name="Picture 2"/>
          <p:cNvPicPr>
            <a:picLocks noChangeAspect="1"/>
          </p:cNvPicPr>
          <p:nvPr/>
        </p:nvPicPr>
        <p:blipFill>
          <a:blip r:embed="rId2"/>
          <a:stretch>
            <a:fillRect/>
          </a:stretch>
        </p:blipFill>
        <p:spPr>
          <a:xfrm>
            <a:off x="190500" y="990600"/>
            <a:ext cx="9753599" cy="5410199"/>
          </a:xfrm>
          <a:prstGeom prst="rect">
            <a:avLst/>
          </a:prstGeom>
        </p:spPr>
      </p:pic>
    </p:spTree>
    <p:extLst>
      <p:ext uri="{BB962C8B-B14F-4D97-AF65-F5344CB8AC3E}">
        <p14:creationId xmlns:p14="http://schemas.microsoft.com/office/powerpoint/2010/main" val="35841096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t>
            </a:r>
            <a:r>
              <a:rPr lang="en-US" dirty="0"/>
              <a:t> </a:t>
            </a:r>
            <a:r>
              <a:rPr lang="en-US" dirty="0" smtClean="0"/>
              <a:t>GBM</a:t>
            </a:r>
            <a:endParaRPr lang="en-US" dirty="0"/>
          </a:p>
        </p:txBody>
      </p:sp>
      <p:pic>
        <p:nvPicPr>
          <p:cNvPr id="4" name="Picture 3"/>
          <p:cNvPicPr>
            <a:picLocks noChangeAspect="1"/>
          </p:cNvPicPr>
          <p:nvPr/>
        </p:nvPicPr>
        <p:blipFill>
          <a:blip r:embed="rId2"/>
          <a:stretch>
            <a:fillRect/>
          </a:stretch>
        </p:blipFill>
        <p:spPr>
          <a:xfrm>
            <a:off x="190500" y="1295400"/>
            <a:ext cx="9448800" cy="4648200"/>
          </a:xfrm>
          <a:prstGeom prst="rect">
            <a:avLst/>
          </a:prstGeom>
        </p:spPr>
      </p:pic>
    </p:spTree>
    <p:extLst>
      <p:ext uri="{BB962C8B-B14F-4D97-AF65-F5344CB8AC3E}">
        <p14:creationId xmlns:p14="http://schemas.microsoft.com/office/powerpoint/2010/main" val="842977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t>
            </a:r>
            <a:r>
              <a:rPr lang="en-US" dirty="0"/>
              <a:t> </a:t>
            </a:r>
            <a:r>
              <a:rPr lang="en-US" dirty="0" smtClean="0"/>
              <a:t>GBM</a:t>
            </a:r>
            <a:endParaRPr lang="en-US" dirty="0"/>
          </a:p>
        </p:txBody>
      </p:sp>
      <p:pic>
        <p:nvPicPr>
          <p:cNvPr id="3" name="Picture 2"/>
          <p:cNvPicPr>
            <a:picLocks noChangeAspect="1"/>
          </p:cNvPicPr>
          <p:nvPr/>
        </p:nvPicPr>
        <p:blipFill>
          <a:blip r:embed="rId2"/>
          <a:stretch>
            <a:fillRect/>
          </a:stretch>
        </p:blipFill>
        <p:spPr>
          <a:xfrm>
            <a:off x="190500" y="1219200"/>
            <a:ext cx="9372600" cy="5105400"/>
          </a:xfrm>
          <a:prstGeom prst="rect">
            <a:avLst/>
          </a:prstGeom>
        </p:spPr>
      </p:pic>
    </p:spTree>
    <p:extLst>
      <p:ext uri="{BB962C8B-B14F-4D97-AF65-F5344CB8AC3E}">
        <p14:creationId xmlns:p14="http://schemas.microsoft.com/office/powerpoint/2010/main" val="3889161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t>
            </a:r>
            <a:r>
              <a:rPr lang="en-US" dirty="0"/>
              <a:t> </a:t>
            </a:r>
            <a:r>
              <a:rPr lang="en-US" dirty="0" smtClean="0"/>
              <a:t>GBM</a:t>
            </a:r>
            <a:endParaRPr lang="en-US" dirty="0"/>
          </a:p>
        </p:txBody>
      </p:sp>
      <p:pic>
        <p:nvPicPr>
          <p:cNvPr id="4" name="Picture 3"/>
          <p:cNvPicPr>
            <a:picLocks noChangeAspect="1"/>
          </p:cNvPicPr>
          <p:nvPr/>
        </p:nvPicPr>
        <p:blipFill>
          <a:blip r:embed="rId2"/>
          <a:stretch>
            <a:fillRect/>
          </a:stretch>
        </p:blipFill>
        <p:spPr>
          <a:xfrm>
            <a:off x="190500" y="1219200"/>
            <a:ext cx="9677400" cy="5181600"/>
          </a:xfrm>
          <a:prstGeom prst="rect">
            <a:avLst/>
          </a:prstGeom>
        </p:spPr>
      </p:pic>
    </p:spTree>
    <p:extLst>
      <p:ext uri="{BB962C8B-B14F-4D97-AF65-F5344CB8AC3E}">
        <p14:creationId xmlns:p14="http://schemas.microsoft.com/office/powerpoint/2010/main" val="22947424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 </a:t>
            </a:r>
            <a:r>
              <a:rPr lang="en-US" dirty="0"/>
              <a:t> </a:t>
            </a:r>
            <a:r>
              <a:rPr lang="en-US" dirty="0" smtClean="0"/>
              <a:t>GBM</a:t>
            </a:r>
            <a:endParaRPr lang="en-US" dirty="0"/>
          </a:p>
        </p:txBody>
      </p:sp>
      <p:pic>
        <p:nvPicPr>
          <p:cNvPr id="3" name="Picture 2"/>
          <p:cNvPicPr>
            <a:picLocks noChangeAspect="1"/>
          </p:cNvPicPr>
          <p:nvPr/>
        </p:nvPicPr>
        <p:blipFill>
          <a:blip r:embed="rId2"/>
          <a:stretch>
            <a:fillRect/>
          </a:stretch>
        </p:blipFill>
        <p:spPr>
          <a:xfrm>
            <a:off x="190500" y="1295400"/>
            <a:ext cx="9906000" cy="4952999"/>
          </a:xfrm>
          <a:prstGeom prst="rect">
            <a:avLst/>
          </a:prstGeom>
        </p:spPr>
      </p:pic>
    </p:spTree>
    <p:extLst>
      <p:ext uri="{BB962C8B-B14F-4D97-AF65-F5344CB8AC3E}">
        <p14:creationId xmlns:p14="http://schemas.microsoft.com/office/powerpoint/2010/main" val="4589943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pic>
        <p:nvPicPr>
          <p:cNvPr id="4" name="Picture 3"/>
          <p:cNvPicPr>
            <a:picLocks noChangeAspect="1"/>
          </p:cNvPicPr>
          <p:nvPr/>
        </p:nvPicPr>
        <p:blipFill>
          <a:blip r:embed="rId2"/>
          <a:stretch>
            <a:fillRect/>
          </a:stretch>
        </p:blipFill>
        <p:spPr>
          <a:xfrm>
            <a:off x="190500" y="762000"/>
            <a:ext cx="9904623" cy="5638800"/>
          </a:xfrm>
          <a:prstGeom prst="rect">
            <a:avLst/>
          </a:prstGeom>
        </p:spPr>
      </p:pic>
    </p:spTree>
    <p:extLst>
      <p:ext uri="{BB962C8B-B14F-4D97-AF65-F5344CB8AC3E}">
        <p14:creationId xmlns:p14="http://schemas.microsoft.com/office/powerpoint/2010/main" val="547882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pic>
        <p:nvPicPr>
          <p:cNvPr id="3" name="Picture 2"/>
          <p:cNvPicPr>
            <a:picLocks noChangeAspect="1"/>
          </p:cNvPicPr>
          <p:nvPr/>
        </p:nvPicPr>
        <p:blipFill>
          <a:blip r:embed="rId2"/>
          <a:stretch>
            <a:fillRect/>
          </a:stretch>
        </p:blipFill>
        <p:spPr>
          <a:xfrm>
            <a:off x="190500" y="1219200"/>
            <a:ext cx="9982200" cy="5334000"/>
          </a:xfrm>
          <a:prstGeom prst="rect">
            <a:avLst/>
          </a:prstGeom>
        </p:spPr>
      </p:pic>
    </p:spTree>
    <p:extLst>
      <p:ext uri="{BB962C8B-B14F-4D97-AF65-F5344CB8AC3E}">
        <p14:creationId xmlns:p14="http://schemas.microsoft.com/office/powerpoint/2010/main" val="27833248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pic>
        <p:nvPicPr>
          <p:cNvPr id="4" name="Picture 3"/>
          <p:cNvPicPr>
            <a:picLocks noChangeAspect="1"/>
          </p:cNvPicPr>
          <p:nvPr/>
        </p:nvPicPr>
        <p:blipFill>
          <a:blip r:embed="rId2"/>
          <a:stretch>
            <a:fillRect/>
          </a:stretch>
        </p:blipFill>
        <p:spPr>
          <a:xfrm>
            <a:off x="190500" y="868363"/>
            <a:ext cx="8839200" cy="5684837"/>
          </a:xfrm>
          <a:prstGeom prst="rect">
            <a:avLst/>
          </a:prstGeom>
        </p:spPr>
      </p:pic>
    </p:spTree>
    <p:extLst>
      <p:ext uri="{BB962C8B-B14F-4D97-AF65-F5344CB8AC3E}">
        <p14:creationId xmlns:p14="http://schemas.microsoft.com/office/powerpoint/2010/main" val="18697885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pic>
        <p:nvPicPr>
          <p:cNvPr id="3" name="Picture 2"/>
          <p:cNvPicPr>
            <a:picLocks noChangeAspect="1"/>
          </p:cNvPicPr>
          <p:nvPr/>
        </p:nvPicPr>
        <p:blipFill>
          <a:blip r:embed="rId2"/>
          <a:stretch>
            <a:fillRect/>
          </a:stretch>
        </p:blipFill>
        <p:spPr>
          <a:xfrm>
            <a:off x="342900" y="1143001"/>
            <a:ext cx="9601200" cy="5410200"/>
          </a:xfrm>
          <a:prstGeom prst="rect">
            <a:avLst/>
          </a:prstGeom>
        </p:spPr>
      </p:pic>
    </p:spTree>
    <p:extLst>
      <p:ext uri="{BB962C8B-B14F-4D97-AF65-F5344CB8AC3E}">
        <p14:creationId xmlns:p14="http://schemas.microsoft.com/office/powerpoint/2010/main" val="19233024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pic>
        <p:nvPicPr>
          <p:cNvPr id="4" name="Picture 3"/>
          <p:cNvPicPr>
            <a:picLocks noChangeAspect="1"/>
          </p:cNvPicPr>
          <p:nvPr/>
        </p:nvPicPr>
        <p:blipFill>
          <a:blip r:embed="rId2"/>
          <a:stretch>
            <a:fillRect/>
          </a:stretch>
        </p:blipFill>
        <p:spPr>
          <a:xfrm>
            <a:off x="190500" y="1219201"/>
            <a:ext cx="9829800" cy="5181600"/>
          </a:xfrm>
          <a:prstGeom prst="rect">
            <a:avLst/>
          </a:prstGeom>
        </p:spPr>
      </p:pic>
    </p:spTree>
    <p:extLst>
      <p:ext uri="{BB962C8B-B14F-4D97-AF65-F5344CB8AC3E}">
        <p14:creationId xmlns:p14="http://schemas.microsoft.com/office/powerpoint/2010/main" val="774174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Data Given</a:t>
            </a:r>
            <a:endParaRPr lang="en-US" sz="3600" dirty="0"/>
          </a:p>
        </p:txBody>
      </p:sp>
      <p:pic>
        <p:nvPicPr>
          <p:cNvPr id="5" name="Content Placeholder 4"/>
          <p:cNvPicPr>
            <a:picLocks noGrp="1" noChangeAspect="1"/>
          </p:cNvPicPr>
          <p:nvPr>
            <p:ph idx="1"/>
          </p:nvPr>
        </p:nvPicPr>
        <p:blipFill>
          <a:blip r:embed="rId2"/>
          <a:stretch>
            <a:fillRect/>
          </a:stretch>
        </p:blipFill>
        <p:spPr>
          <a:xfrm>
            <a:off x="190501" y="868362"/>
            <a:ext cx="8991600" cy="5608637"/>
          </a:xfrm>
          <a:prstGeom prst="rect">
            <a:avLst/>
          </a:prstGeom>
        </p:spPr>
      </p:pic>
    </p:spTree>
    <p:extLst>
      <p:ext uri="{BB962C8B-B14F-4D97-AF65-F5344CB8AC3E}">
        <p14:creationId xmlns:p14="http://schemas.microsoft.com/office/powerpoint/2010/main" val="631267844"/>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pic>
        <p:nvPicPr>
          <p:cNvPr id="3" name="Picture 2"/>
          <p:cNvPicPr>
            <a:picLocks noChangeAspect="1"/>
          </p:cNvPicPr>
          <p:nvPr/>
        </p:nvPicPr>
        <p:blipFill>
          <a:blip r:embed="rId2"/>
          <a:stretch>
            <a:fillRect/>
          </a:stretch>
        </p:blipFill>
        <p:spPr>
          <a:xfrm>
            <a:off x="190500" y="1371600"/>
            <a:ext cx="9677400" cy="4914900"/>
          </a:xfrm>
          <a:prstGeom prst="rect">
            <a:avLst/>
          </a:prstGeom>
        </p:spPr>
      </p:pic>
    </p:spTree>
    <p:extLst>
      <p:ext uri="{BB962C8B-B14F-4D97-AF65-F5344CB8AC3E}">
        <p14:creationId xmlns:p14="http://schemas.microsoft.com/office/powerpoint/2010/main" val="7539017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pic>
        <p:nvPicPr>
          <p:cNvPr id="4" name="Picture 3"/>
          <p:cNvPicPr>
            <a:picLocks noChangeAspect="1"/>
          </p:cNvPicPr>
          <p:nvPr/>
        </p:nvPicPr>
        <p:blipFill>
          <a:blip r:embed="rId2"/>
          <a:stretch>
            <a:fillRect/>
          </a:stretch>
        </p:blipFill>
        <p:spPr>
          <a:xfrm>
            <a:off x="190500" y="868363"/>
            <a:ext cx="8915400" cy="5532437"/>
          </a:xfrm>
          <a:prstGeom prst="rect">
            <a:avLst/>
          </a:prstGeom>
        </p:spPr>
      </p:pic>
    </p:spTree>
    <p:extLst>
      <p:ext uri="{BB962C8B-B14F-4D97-AF65-F5344CB8AC3E}">
        <p14:creationId xmlns:p14="http://schemas.microsoft.com/office/powerpoint/2010/main" val="854147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pic>
        <p:nvPicPr>
          <p:cNvPr id="3" name="Picture 2"/>
          <p:cNvPicPr>
            <a:picLocks noChangeAspect="1"/>
          </p:cNvPicPr>
          <p:nvPr/>
        </p:nvPicPr>
        <p:blipFill>
          <a:blip r:embed="rId2"/>
          <a:stretch>
            <a:fillRect/>
          </a:stretch>
        </p:blipFill>
        <p:spPr>
          <a:xfrm>
            <a:off x="190500" y="990600"/>
            <a:ext cx="9372600" cy="5562600"/>
          </a:xfrm>
          <a:prstGeom prst="rect">
            <a:avLst/>
          </a:prstGeom>
        </p:spPr>
      </p:pic>
    </p:spTree>
    <p:extLst>
      <p:ext uri="{BB962C8B-B14F-4D97-AF65-F5344CB8AC3E}">
        <p14:creationId xmlns:p14="http://schemas.microsoft.com/office/powerpoint/2010/main" val="29014976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a:t>
            </a:r>
            <a:endParaRPr lang="en-US" dirty="0"/>
          </a:p>
        </p:txBody>
      </p:sp>
      <p:pic>
        <p:nvPicPr>
          <p:cNvPr id="4" name="Picture 3"/>
          <p:cNvPicPr>
            <a:picLocks noChangeAspect="1"/>
          </p:cNvPicPr>
          <p:nvPr/>
        </p:nvPicPr>
        <p:blipFill>
          <a:blip r:embed="rId2"/>
          <a:stretch>
            <a:fillRect/>
          </a:stretch>
        </p:blipFill>
        <p:spPr>
          <a:xfrm>
            <a:off x="3757612" y="533400"/>
            <a:ext cx="2771775" cy="5943601"/>
          </a:xfrm>
          <a:prstGeom prst="rect">
            <a:avLst/>
          </a:prstGeom>
        </p:spPr>
      </p:pic>
    </p:spTree>
    <p:extLst>
      <p:ext uri="{BB962C8B-B14F-4D97-AF65-F5344CB8AC3E}">
        <p14:creationId xmlns:p14="http://schemas.microsoft.com/office/powerpoint/2010/main" val="1776549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 States</a:t>
            </a:r>
            <a:endParaRPr lang="en-US" dirty="0"/>
          </a:p>
        </p:txBody>
      </p:sp>
      <p:sp>
        <p:nvSpPr>
          <p:cNvPr id="4" name="Text Placeholder 3"/>
          <p:cNvSpPr>
            <a:spLocks noGrp="1"/>
          </p:cNvSpPr>
          <p:nvPr>
            <p:ph type="body" idx="1"/>
          </p:nvPr>
        </p:nvSpPr>
        <p:spPr/>
        <p:txBody>
          <a:bodyPr/>
          <a:lstStyle/>
          <a:p>
            <a:r>
              <a:rPr lang="en-US" dirty="0" smtClean="0"/>
              <a:t>Revenue wise</a:t>
            </a:r>
            <a:endParaRPr lang="en-US" dirty="0"/>
          </a:p>
        </p:txBody>
      </p:sp>
      <p:sp>
        <p:nvSpPr>
          <p:cNvPr id="5" name="Content Placeholder 4"/>
          <p:cNvSpPr>
            <a:spLocks noGrp="1"/>
          </p:cNvSpPr>
          <p:nvPr>
            <p:ph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New York - $211,241</a:t>
            </a:r>
          </a:p>
          <a:p>
            <a:r>
              <a:rPr lang="en-US" dirty="0" smtClean="0"/>
              <a:t>Florida - $153,668</a:t>
            </a:r>
          </a:p>
          <a:p>
            <a:r>
              <a:rPr lang="en-US" dirty="0" smtClean="0"/>
              <a:t>Ohio - $ 149,789</a:t>
            </a:r>
            <a:endParaRPr lang="en-US" dirty="0"/>
          </a:p>
        </p:txBody>
      </p:sp>
      <p:sp>
        <p:nvSpPr>
          <p:cNvPr id="6" name="Text Placeholder 5"/>
          <p:cNvSpPr>
            <a:spLocks noGrp="1"/>
          </p:cNvSpPr>
          <p:nvPr>
            <p:ph type="body" sz="quarter" idx="3"/>
          </p:nvPr>
        </p:nvSpPr>
        <p:spPr/>
        <p:txBody>
          <a:bodyPr/>
          <a:lstStyle/>
          <a:p>
            <a:r>
              <a:rPr lang="en-US" dirty="0" smtClean="0"/>
              <a:t>Least Churn</a:t>
            </a:r>
            <a:endParaRPr lang="en-US" dirty="0"/>
          </a:p>
        </p:txBody>
      </p:sp>
      <p:sp>
        <p:nvSpPr>
          <p:cNvPr id="7" name="Content Placeholder 6"/>
          <p:cNvSpPr>
            <a:spLocks noGrp="1"/>
          </p:cNvSpPr>
          <p:nvPr>
            <p:ph sz="quarter" idx="4"/>
          </p:nvPr>
        </p:nvSpPr>
        <p:spPr/>
        <p:txBody>
          <a:bodyPr/>
          <a:lstStyle/>
          <a:p>
            <a:r>
              <a:rPr lang="en-US" dirty="0" smtClean="0"/>
              <a:t>Washington – 30%</a:t>
            </a:r>
          </a:p>
          <a:p>
            <a:r>
              <a:rPr lang="en-US" dirty="0" smtClean="0"/>
              <a:t>Indiana – 35%</a:t>
            </a:r>
          </a:p>
          <a:p>
            <a:r>
              <a:rPr lang="en-US" dirty="0" smtClean="0"/>
              <a:t>Connecticut – 36%</a:t>
            </a:r>
            <a:endParaRPr lang="en-US" dirty="0"/>
          </a:p>
        </p:txBody>
      </p:sp>
      <p:pic>
        <p:nvPicPr>
          <p:cNvPr id="8" name="Picture 7"/>
          <p:cNvPicPr>
            <a:picLocks noChangeAspect="1"/>
          </p:cNvPicPr>
          <p:nvPr/>
        </p:nvPicPr>
        <p:blipFill>
          <a:blip r:embed="rId2"/>
          <a:stretch>
            <a:fillRect/>
          </a:stretch>
        </p:blipFill>
        <p:spPr>
          <a:xfrm>
            <a:off x="514350" y="2266644"/>
            <a:ext cx="2800350" cy="2586551"/>
          </a:xfrm>
          <a:prstGeom prst="rect">
            <a:avLst/>
          </a:prstGeom>
        </p:spPr>
      </p:pic>
      <p:pic>
        <p:nvPicPr>
          <p:cNvPr id="9" name="Picture 8"/>
          <p:cNvPicPr>
            <a:picLocks noChangeAspect="1"/>
          </p:cNvPicPr>
          <p:nvPr/>
        </p:nvPicPr>
        <p:blipFill>
          <a:blip r:embed="rId3"/>
          <a:stretch>
            <a:fillRect/>
          </a:stretch>
        </p:blipFill>
        <p:spPr>
          <a:xfrm>
            <a:off x="5226050" y="4343400"/>
            <a:ext cx="3741737" cy="2061643"/>
          </a:xfrm>
          <a:prstGeom prst="rect">
            <a:avLst/>
          </a:prstGeom>
        </p:spPr>
      </p:pic>
    </p:spTree>
    <p:extLst>
      <p:ext uri="{BB962C8B-B14F-4D97-AF65-F5344CB8AC3E}">
        <p14:creationId xmlns:p14="http://schemas.microsoft.com/office/powerpoint/2010/main" val="11226641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Worst Performing States</a:t>
            </a:r>
            <a:endParaRPr lang="en-US" dirty="0"/>
          </a:p>
        </p:txBody>
      </p:sp>
      <p:sp>
        <p:nvSpPr>
          <p:cNvPr id="4" name="Text Placeholder 3"/>
          <p:cNvSpPr>
            <a:spLocks noGrp="1"/>
          </p:cNvSpPr>
          <p:nvPr>
            <p:ph type="body" idx="1"/>
          </p:nvPr>
        </p:nvSpPr>
        <p:spPr/>
        <p:txBody>
          <a:bodyPr/>
          <a:lstStyle/>
          <a:p>
            <a:r>
              <a:rPr lang="en-US" dirty="0" smtClean="0"/>
              <a:t>Revenue wise</a:t>
            </a:r>
            <a:endParaRPr lang="en-US" dirty="0"/>
          </a:p>
        </p:txBody>
      </p:sp>
      <p:sp>
        <p:nvSpPr>
          <p:cNvPr id="5" name="Content Placeholder 4"/>
          <p:cNvSpPr>
            <a:spLocks noGrp="1"/>
          </p:cNvSpPr>
          <p:nvPr>
            <p:ph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Wisconsin- $ 4914</a:t>
            </a:r>
          </a:p>
          <a:p>
            <a:r>
              <a:rPr lang="en-US" dirty="0" smtClean="0"/>
              <a:t>Dist. of Columbia- $ 9088</a:t>
            </a:r>
          </a:p>
          <a:p>
            <a:r>
              <a:rPr lang="en-US" dirty="0" smtClean="0"/>
              <a:t>Delaware- $ 10634</a:t>
            </a:r>
            <a:endParaRPr lang="en-US" dirty="0"/>
          </a:p>
        </p:txBody>
      </p:sp>
      <p:sp>
        <p:nvSpPr>
          <p:cNvPr id="6" name="Text Placeholder 5"/>
          <p:cNvSpPr>
            <a:spLocks noGrp="1"/>
          </p:cNvSpPr>
          <p:nvPr>
            <p:ph type="body" sz="quarter" idx="3"/>
          </p:nvPr>
        </p:nvSpPr>
        <p:spPr/>
        <p:txBody>
          <a:bodyPr/>
          <a:lstStyle/>
          <a:p>
            <a:r>
              <a:rPr lang="en-US" dirty="0" smtClean="0"/>
              <a:t>More Churn</a:t>
            </a:r>
            <a:endParaRPr lang="en-US" dirty="0"/>
          </a:p>
        </p:txBody>
      </p:sp>
      <p:sp>
        <p:nvSpPr>
          <p:cNvPr id="7" name="Content Placeholder 6"/>
          <p:cNvSpPr>
            <a:spLocks noGrp="1"/>
          </p:cNvSpPr>
          <p:nvPr>
            <p:ph sz="quarter" idx="4"/>
          </p:nvPr>
        </p:nvSpPr>
        <p:spPr/>
        <p:txBody>
          <a:bodyPr/>
          <a:lstStyle/>
          <a:p>
            <a:r>
              <a:rPr lang="en-US" dirty="0" smtClean="0"/>
              <a:t>Nevada – 53%</a:t>
            </a:r>
          </a:p>
          <a:p>
            <a:r>
              <a:rPr lang="en-US" dirty="0" smtClean="0"/>
              <a:t>Massachusetts – 52%</a:t>
            </a:r>
          </a:p>
          <a:p>
            <a:r>
              <a:rPr lang="en-US" dirty="0" smtClean="0"/>
              <a:t>Missouri– 51%</a:t>
            </a:r>
            <a:endParaRPr lang="en-US" dirty="0"/>
          </a:p>
        </p:txBody>
      </p:sp>
      <p:pic>
        <p:nvPicPr>
          <p:cNvPr id="10" name="Picture 9"/>
          <p:cNvPicPr>
            <a:picLocks noChangeAspect="1"/>
          </p:cNvPicPr>
          <p:nvPr/>
        </p:nvPicPr>
        <p:blipFill>
          <a:blip r:embed="rId2"/>
          <a:stretch>
            <a:fillRect/>
          </a:stretch>
        </p:blipFill>
        <p:spPr>
          <a:xfrm>
            <a:off x="514350" y="2259299"/>
            <a:ext cx="3514158" cy="2377023"/>
          </a:xfrm>
          <a:prstGeom prst="rect">
            <a:avLst/>
          </a:prstGeom>
        </p:spPr>
      </p:pic>
      <p:pic>
        <p:nvPicPr>
          <p:cNvPr id="11" name="Picture 10"/>
          <p:cNvPicPr>
            <a:picLocks noChangeAspect="1"/>
          </p:cNvPicPr>
          <p:nvPr/>
        </p:nvPicPr>
        <p:blipFill>
          <a:blip r:embed="rId3"/>
          <a:stretch>
            <a:fillRect/>
          </a:stretch>
        </p:blipFill>
        <p:spPr>
          <a:xfrm>
            <a:off x="5059363" y="3657600"/>
            <a:ext cx="4305300" cy="2552700"/>
          </a:xfrm>
          <a:prstGeom prst="rect">
            <a:avLst/>
          </a:prstGeom>
        </p:spPr>
      </p:pic>
    </p:spTree>
    <p:extLst>
      <p:ext uri="{BB962C8B-B14F-4D97-AF65-F5344CB8AC3E}">
        <p14:creationId xmlns:p14="http://schemas.microsoft.com/office/powerpoint/2010/main" val="6904872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City Statistics</a:t>
            </a:r>
            <a:endParaRPr lang="en-US" dirty="0"/>
          </a:p>
        </p:txBody>
      </p:sp>
      <p:sp>
        <p:nvSpPr>
          <p:cNvPr id="4" name="Text Placeholder 3"/>
          <p:cNvSpPr>
            <a:spLocks noGrp="1"/>
          </p:cNvSpPr>
          <p:nvPr>
            <p:ph type="body" idx="1"/>
          </p:nvPr>
        </p:nvSpPr>
        <p:spPr/>
        <p:txBody>
          <a:bodyPr/>
          <a:lstStyle/>
          <a:p>
            <a:r>
              <a:rPr lang="en-US" dirty="0" smtClean="0"/>
              <a:t>Best City</a:t>
            </a:r>
            <a:endParaRPr lang="en-US" dirty="0"/>
          </a:p>
        </p:txBody>
      </p:sp>
      <p:sp>
        <p:nvSpPr>
          <p:cNvPr id="5" name="Content Placeholder 4"/>
          <p:cNvSpPr>
            <a:spLocks noGrp="1"/>
          </p:cNvSpPr>
          <p:nvPr>
            <p:ph sz="half" idx="2"/>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Rocky River - $ 4473</a:t>
            </a:r>
          </a:p>
          <a:p>
            <a:r>
              <a:rPr lang="en-US" dirty="0" smtClean="0"/>
              <a:t>Bayonne - $ 4043</a:t>
            </a:r>
          </a:p>
          <a:p>
            <a:r>
              <a:rPr lang="en-US" dirty="0" smtClean="0"/>
              <a:t>Rolling Meadows - $ 3693</a:t>
            </a:r>
            <a:endParaRPr lang="en-US" dirty="0"/>
          </a:p>
        </p:txBody>
      </p:sp>
      <p:sp>
        <p:nvSpPr>
          <p:cNvPr id="6" name="Text Placeholder 5"/>
          <p:cNvSpPr>
            <a:spLocks noGrp="1"/>
          </p:cNvSpPr>
          <p:nvPr>
            <p:ph type="body" sz="quarter" idx="3"/>
          </p:nvPr>
        </p:nvSpPr>
        <p:spPr/>
        <p:txBody>
          <a:bodyPr/>
          <a:lstStyle/>
          <a:p>
            <a:r>
              <a:rPr lang="en-US" dirty="0" smtClean="0"/>
              <a:t>Worst City</a:t>
            </a:r>
            <a:endParaRPr lang="en-US" dirty="0"/>
          </a:p>
        </p:txBody>
      </p:sp>
      <p:sp>
        <p:nvSpPr>
          <p:cNvPr id="7" name="Content Placeholder 6"/>
          <p:cNvSpPr>
            <a:spLocks noGrp="1"/>
          </p:cNvSpPr>
          <p:nvPr>
            <p:ph sz="quarter" idx="4"/>
          </p:nvPr>
        </p:nvSpPr>
        <p:spPr/>
        <p:txBody>
          <a:bodyPr/>
          <a:lstStyle/>
          <a:p>
            <a:r>
              <a:rPr lang="en-US" dirty="0" smtClean="0"/>
              <a:t>Solon – 77%</a:t>
            </a:r>
          </a:p>
          <a:p>
            <a:r>
              <a:rPr lang="en-US" dirty="0" smtClean="0"/>
              <a:t>Woodmere – 75%</a:t>
            </a:r>
          </a:p>
          <a:p>
            <a:r>
              <a:rPr lang="en-US" dirty="0" smtClean="0"/>
              <a:t>Edina – 75%</a:t>
            </a:r>
            <a:endParaRPr lang="en-US" dirty="0"/>
          </a:p>
        </p:txBody>
      </p:sp>
      <p:pic>
        <p:nvPicPr>
          <p:cNvPr id="9" name="Picture 8"/>
          <p:cNvPicPr>
            <a:picLocks noChangeAspect="1"/>
          </p:cNvPicPr>
          <p:nvPr/>
        </p:nvPicPr>
        <p:blipFill>
          <a:blip r:embed="rId2"/>
          <a:stretch>
            <a:fillRect/>
          </a:stretch>
        </p:blipFill>
        <p:spPr>
          <a:xfrm>
            <a:off x="647700" y="2276743"/>
            <a:ext cx="3257550" cy="2475548"/>
          </a:xfrm>
          <a:prstGeom prst="rect">
            <a:avLst/>
          </a:prstGeom>
        </p:spPr>
      </p:pic>
      <p:pic>
        <p:nvPicPr>
          <p:cNvPr id="12" name="Picture 11"/>
          <p:cNvPicPr>
            <a:picLocks noChangeAspect="1"/>
          </p:cNvPicPr>
          <p:nvPr/>
        </p:nvPicPr>
        <p:blipFill>
          <a:blip r:embed="rId3"/>
          <a:stretch>
            <a:fillRect/>
          </a:stretch>
        </p:blipFill>
        <p:spPr>
          <a:xfrm>
            <a:off x="5372100" y="3886200"/>
            <a:ext cx="4267200" cy="2514600"/>
          </a:xfrm>
          <a:prstGeom prst="rect">
            <a:avLst/>
          </a:prstGeom>
        </p:spPr>
      </p:pic>
    </p:spTree>
    <p:extLst>
      <p:ext uri="{BB962C8B-B14F-4D97-AF65-F5344CB8AC3E}">
        <p14:creationId xmlns:p14="http://schemas.microsoft.com/office/powerpoint/2010/main" val="28016481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 Loyal Customers</a:t>
            </a:r>
            <a:endParaRPr lang="en-US" dirty="0"/>
          </a:p>
        </p:txBody>
      </p:sp>
      <p:pic>
        <p:nvPicPr>
          <p:cNvPr id="6" name="Picture 5"/>
          <p:cNvPicPr>
            <a:picLocks noChangeAspect="1"/>
          </p:cNvPicPr>
          <p:nvPr/>
        </p:nvPicPr>
        <p:blipFill>
          <a:blip r:embed="rId2"/>
          <a:stretch>
            <a:fillRect/>
          </a:stretch>
        </p:blipFill>
        <p:spPr>
          <a:xfrm>
            <a:off x="190499" y="1905000"/>
            <a:ext cx="9982201" cy="3048000"/>
          </a:xfrm>
          <a:prstGeom prst="rect">
            <a:avLst/>
          </a:prstGeom>
        </p:spPr>
      </p:pic>
    </p:spTree>
    <p:extLst>
      <p:ext uri="{BB962C8B-B14F-4D97-AF65-F5344CB8AC3E}">
        <p14:creationId xmlns:p14="http://schemas.microsoft.com/office/powerpoint/2010/main" val="14834412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Un-loyal Customers</a:t>
            </a:r>
            <a:endParaRPr lang="en-US" dirty="0"/>
          </a:p>
        </p:txBody>
      </p:sp>
      <p:pic>
        <p:nvPicPr>
          <p:cNvPr id="4" name="Picture 3"/>
          <p:cNvPicPr>
            <a:picLocks noChangeAspect="1"/>
          </p:cNvPicPr>
          <p:nvPr/>
        </p:nvPicPr>
        <p:blipFill>
          <a:blip r:embed="rId2"/>
          <a:stretch>
            <a:fillRect/>
          </a:stretch>
        </p:blipFill>
        <p:spPr>
          <a:xfrm>
            <a:off x="190501" y="1966912"/>
            <a:ext cx="9982200" cy="2924175"/>
          </a:xfrm>
          <a:prstGeom prst="rect">
            <a:avLst/>
          </a:prstGeom>
        </p:spPr>
      </p:pic>
    </p:spTree>
    <p:extLst>
      <p:ext uri="{BB962C8B-B14F-4D97-AF65-F5344CB8AC3E}">
        <p14:creationId xmlns:p14="http://schemas.microsoft.com/office/powerpoint/2010/main" val="259124137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152400"/>
            <a:ext cx="9982200" cy="715963"/>
          </a:xfrm>
        </p:spPr>
        <p:txBody>
          <a:bodyPr/>
          <a:lstStyle/>
          <a:p>
            <a:r>
              <a:rPr lang="en-US" dirty="0" smtClean="0"/>
              <a:t>Forecasting the Churn and Revenue</a:t>
            </a:r>
            <a:endParaRPr lang="en-US" dirty="0"/>
          </a:p>
        </p:txBody>
      </p:sp>
      <p:pic>
        <p:nvPicPr>
          <p:cNvPr id="3" name="Picture 2"/>
          <p:cNvPicPr>
            <a:picLocks noChangeAspect="1"/>
          </p:cNvPicPr>
          <p:nvPr/>
        </p:nvPicPr>
        <p:blipFill>
          <a:blip r:embed="rId2"/>
          <a:stretch>
            <a:fillRect/>
          </a:stretch>
        </p:blipFill>
        <p:spPr>
          <a:xfrm>
            <a:off x="190499" y="1066800"/>
            <a:ext cx="9982201" cy="5334000"/>
          </a:xfrm>
          <a:prstGeom prst="rect">
            <a:avLst/>
          </a:prstGeom>
        </p:spPr>
      </p:pic>
    </p:spTree>
    <p:extLst>
      <p:ext uri="{BB962C8B-B14F-4D97-AF65-F5344CB8AC3E}">
        <p14:creationId xmlns:p14="http://schemas.microsoft.com/office/powerpoint/2010/main" val="3323627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Benchmark</a:t>
            </a:r>
            <a:endParaRPr lang="en-US" sz="3600" dirty="0"/>
          </a:p>
        </p:txBody>
      </p:sp>
      <p:sp>
        <p:nvSpPr>
          <p:cNvPr id="6" name="Content Placeholder 5"/>
          <p:cNvSpPr>
            <a:spLocks noGrp="1"/>
          </p:cNvSpPr>
          <p:nvPr>
            <p:ph idx="1"/>
          </p:nvPr>
        </p:nvSpPr>
        <p:spPr/>
        <p:txBody>
          <a:bodyPr/>
          <a:lstStyle/>
          <a:p>
            <a:r>
              <a:rPr lang="en-US" dirty="0" smtClean="0"/>
              <a:t>Error Metrics – Confusion Matrix</a:t>
            </a:r>
          </a:p>
          <a:p>
            <a:endParaRPr lang="en-US" dirty="0" smtClean="0"/>
          </a:p>
          <a:p>
            <a:endParaRPr lang="en-US" dirty="0" smtClean="0"/>
          </a:p>
          <a:p>
            <a:r>
              <a:rPr lang="en-US" dirty="0" smtClean="0"/>
              <a:t>Accuracy with 80%</a:t>
            </a:r>
          </a:p>
          <a:p>
            <a:endParaRPr lang="en-US" dirty="0" smtClean="0"/>
          </a:p>
          <a:p>
            <a:endParaRPr lang="en-US" dirty="0"/>
          </a:p>
          <a:p>
            <a:r>
              <a:rPr lang="en-US" dirty="0" smtClean="0"/>
              <a:t>Train and test accuracy should be nearby</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2970391465"/>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sp>
        <p:nvSpPr>
          <p:cNvPr id="4" name="Content Placeholder 3"/>
          <p:cNvSpPr>
            <a:spLocks noGrp="1"/>
          </p:cNvSpPr>
          <p:nvPr>
            <p:ph idx="1"/>
          </p:nvPr>
        </p:nvSpPr>
        <p:spPr/>
        <p:txBody>
          <a:bodyPr/>
          <a:lstStyle/>
          <a:p>
            <a:r>
              <a:rPr lang="en-US" dirty="0" smtClean="0"/>
              <a:t>2</a:t>
            </a:r>
            <a:r>
              <a:rPr lang="en-US" baseline="30000" dirty="0" smtClean="0"/>
              <a:t>nd</a:t>
            </a:r>
            <a:r>
              <a:rPr lang="en-US" dirty="0" smtClean="0"/>
              <a:t> Visit is most churn</a:t>
            </a:r>
          </a:p>
          <a:p>
            <a:r>
              <a:rPr lang="en-US" dirty="0" smtClean="0"/>
              <a:t>Sunday is best responsive</a:t>
            </a:r>
          </a:p>
          <a:p>
            <a:r>
              <a:rPr lang="en-US" dirty="0" smtClean="0"/>
              <a:t>2</a:t>
            </a:r>
            <a:r>
              <a:rPr lang="en-US" baseline="30000" dirty="0" smtClean="0"/>
              <a:t>nd</a:t>
            </a:r>
            <a:r>
              <a:rPr lang="en-US" dirty="0" smtClean="0"/>
              <a:t> and 3</a:t>
            </a:r>
            <a:r>
              <a:rPr lang="en-US" baseline="30000" dirty="0" smtClean="0"/>
              <a:t>rd</a:t>
            </a:r>
            <a:r>
              <a:rPr lang="en-US" dirty="0" smtClean="0"/>
              <a:t> quarter should be aggressive</a:t>
            </a:r>
          </a:p>
          <a:p>
            <a:r>
              <a:rPr lang="en-US" dirty="0" smtClean="0"/>
              <a:t>Customer type 1 is significant on past pricing</a:t>
            </a:r>
          </a:p>
          <a:p>
            <a:r>
              <a:rPr lang="en-US" dirty="0" smtClean="0"/>
              <a:t>Customer type 3 is significant on past delays</a:t>
            </a:r>
          </a:p>
          <a:p>
            <a:r>
              <a:rPr lang="en-US" dirty="0" smtClean="0"/>
              <a:t>Loyal customer should give more promotion</a:t>
            </a:r>
          </a:p>
          <a:p>
            <a:r>
              <a:rPr lang="en-US" dirty="0" smtClean="0"/>
              <a:t>Least loyal customer should give more discounts</a:t>
            </a:r>
            <a:endParaRPr lang="en-US" dirty="0"/>
          </a:p>
        </p:txBody>
      </p:sp>
    </p:spTree>
    <p:extLst>
      <p:ext uri="{BB962C8B-B14F-4D97-AF65-F5344CB8AC3E}">
        <p14:creationId xmlns:p14="http://schemas.microsoft.com/office/powerpoint/2010/main" val="19186259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Things Acquired</a:t>
            </a:r>
            <a:endParaRPr lang="en-US" dirty="0"/>
          </a:p>
        </p:txBody>
      </p:sp>
      <p:sp>
        <p:nvSpPr>
          <p:cNvPr id="4" name="Content Placeholder 3"/>
          <p:cNvSpPr>
            <a:spLocks noGrp="1"/>
          </p:cNvSpPr>
          <p:nvPr>
            <p:ph idx="1"/>
          </p:nvPr>
        </p:nvSpPr>
        <p:spPr/>
        <p:txBody>
          <a:bodyPr/>
          <a:lstStyle/>
          <a:p>
            <a:r>
              <a:rPr lang="en-US" dirty="0" smtClean="0"/>
              <a:t>Learnt to think about data</a:t>
            </a:r>
          </a:p>
          <a:p>
            <a:r>
              <a:rPr lang="en-US" dirty="0" smtClean="0"/>
              <a:t>Learnt to do feature engineering</a:t>
            </a:r>
          </a:p>
          <a:p>
            <a:r>
              <a:rPr lang="en-US" dirty="0" smtClean="0"/>
              <a:t>Learnt to approach </a:t>
            </a:r>
            <a:r>
              <a:rPr lang="en-US" dirty="0"/>
              <a:t>c</a:t>
            </a:r>
            <a:r>
              <a:rPr lang="en-US" dirty="0" smtClean="0"/>
              <a:t>lassification model</a:t>
            </a:r>
          </a:p>
          <a:p>
            <a:r>
              <a:rPr lang="en-US" dirty="0" smtClean="0"/>
              <a:t>Learnt to code in R</a:t>
            </a:r>
          </a:p>
          <a:p>
            <a:r>
              <a:rPr lang="en-US" dirty="0" smtClean="0"/>
              <a:t>Learnt Tableau</a:t>
            </a:r>
          </a:p>
          <a:p>
            <a:r>
              <a:rPr lang="en-US" dirty="0" smtClean="0"/>
              <a:t>Back Pain</a:t>
            </a:r>
          </a:p>
          <a:p>
            <a:pPr marL="0" indent="0">
              <a:buNone/>
            </a:pPr>
            <a:endParaRPr lang="en-US" dirty="0" smtClean="0"/>
          </a:p>
          <a:p>
            <a:endParaRPr lang="en-US" dirty="0" smtClean="0"/>
          </a:p>
        </p:txBody>
      </p:sp>
    </p:spTree>
    <p:extLst>
      <p:ext uri="{BB962C8B-B14F-4D97-AF65-F5344CB8AC3E}">
        <p14:creationId xmlns:p14="http://schemas.microsoft.com/office/powerpoint/2010/main" val="9263005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613047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Data </a:t>
            </a:r>
            <a:r>
              <a:rPr lang="en-US" sz="3600" dirty="0"/>
              <a:t>s</a:t>
            </a:r>
            <a:r>
              <a:rPr lang="en-US" sz="3600" dirty="0" smtClean="0"/>
              <a:t>et</a:t>
            </a:r>
            <a:endParaRPr lang="en-US" sz="3600" dirty="0"/>
          </a:p>
        </p:txBody>
      </p:sp>
      <p:sp>
        <p:nvSpPr>
          <p:cNvPr id="6" name="Content Placeholder 5"/>
          <p:cNvSpPr>
            <a:spLocks noGrp="1"/>
          </p:cNvSpPr>
          <p:nvPr>
            <p:ph idx="1"/>
          </p:nvPr>
        </p:nvSpPr>
        <p:spPr/>
        <p:txBody>
          <a:bodyPr/>
          <a:lstStyle/>
          <a:p>
            <a:r>
              <a:rPr lang="en-US" dirty="0" smtClean="0"/>
              <a:t>Loads of Feature Engineering</a:t>
            </a:r>
          </a:p>
          <a:p>
            <a:r>
              <a:rPr lang="en-US" dirty="0" smtClean="0"/>
              <a:t>36 </a:t>
            </a:r>
            <a:r>
              <a:rPr lang="en-US" dirty="0" smtClean="0"/>
              <a:t>Features</a:t>
            </a:r>
          </a:p>
          <a:p>
            <a:r>
              <a:rPr lang="en-US" dirty="0" smtClean="0"/>
              <a:t>5 Factor variable</a:t>
            </a:r>
          </a:p>
          <a:p>
            <a:r>
              <a:rPr lang="en-US" dirty="0" smtClean="0"/>
              <a:t>5 Date variable</a:t>
            </a:r>
          </a:p>
          <a:p>
            <a:r>
              <a:rPr lang="en-US" dirty="0" smtClean="0"/>
              <a:t>4 Time variable</a:t>
            </a:r>
          </a:p>
          <a:p>
            <a:r>
              <a:rPr lang="en-US" dirty="0" smtClean="0"/>
              <a:t>8 Character variable</a:t>
            </a:r>
          </a:p>
          <a:p>
            <a:r>
              <a:rPr lang="en-US" dirty="0" smtClean="0"/>
              <a:t>9 Numeric variable</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4219731388"/>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Strategy to solve problem</a:t>
            </a:r>
            <a:endParaRPr lang="en-US" sz="3600" dirty="0"/>
          </a:p>
        </p:txBody>
      </p:sp>
      <p:sp>
        <p:nvSpPr>
          <p:cNvPr id="6" name="Content Placeholder 5"/>
          <p:cNvSpPr>
            <a:spLocks noGrp="1"/>
          </p:cNvSpPr>
          <p:nvPr>
            <p:ph idx="1"/>
          </p:nvPr>
        </p:nvSpPr>
        <p:spPr/>
        <p:txBody>
          <a:bodyPr/>
          <a:lstStyle/>
          <a:p>
            <a:r>
              <a:rPr lang="en-US" dirty="0" smtClean="0">
                <a:effectLst>
                  <a:outerShdw sx="1000" sy="1000" algn="ctr" rotWithShape="0">
                    <a:srgbClr val="000000"/>
                  </a:outerShdw>
                </a:effectLst>
              </a:rPr>
              <a:t>Past Delay</a:t>
            </a:r>
          </a:p>
          <a:p>
            <a:r>
              <a:rPr lang="en-US" dirty="0" smtClean="0"/>
              <a:t>Past Pricing</a:t>
            </a:r>
          </a:p>
          <a:p>
            <a:r>
              <a:rPr lang="en-US" dirty="0" smtClean="0"/>
              <a:t>Last complete duration</a:t>
            </a:r>
          </a:p>
          <a:p>
            <a:r>
              <a:rPr lang="en-US" dirty="0" smtClean="0"/>
              <a:t>Geological influence</a:t>
            </a:r>
          </a:p>
          <a:p>
            <a:r>
              <a:rPr lang="en-US" dirty="0" smtClean="0"/>
              <a:t>Loyalty of customer</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219600421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Last Slid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Last Slid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19192</TotalTime>
  <Words>841</Words>
  <Application>Microsoft Office PowerPoint</Application>
  <PresentationFormat>35mm Slides</PresentationFormat>
  <Paragraphs>232</Paragraphs>
  <Slides>72</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72</vt:i4>
      </vt:variant>
    </vt:vector>
  </HeadingPairs>
  <TitlesOfParts>
    <vt:vector size="81" baseType="lpstr">
      <vt:lpstr>Andalus</vt:lpstr>
      <vt:lpstr>Arial</vt:lpstr>
      <vt:lpstr>Cambria Math</vt:lpstr>
      <vt:lpstr>MASTERPLAN</vt:lpstr>
      <vt:lpstr>Times New Roman</vt:lpstr>
      <vt:lpstr>Verdana</vt:lpstr>
      <vt:lpstr>Default Design</vt:lpstr>
      <vt:lpstr>2_Last Slide</vt:lpstr>
      <vt:lpstr>3_Last Slide</vt:lpstr>
      <vt:lpstr>PowerPoint Presentation</vt:lpstr>
      <vt:lpstr>Industry, Technique and State of Art</vt:lpstr>
      <vt:lpstr>State of Art – Target marketing</vt:lpstr>
      <vt:lpstr>Practical Project and Goal of Project</vt:lpstr>
      <vt:lpstr>How will it help if I solve the problem</vt:lpstr>
      <vt:lpstr>Data Given</vt:lpstr>
      <vt:lpstr>Benchmark</vt:lpstr>
      <vt:lpstr>Data set</vt:lpstr>
      <vt:lpstr>Strategy to solve problem</vt:lpstr>
      <vt:lpstr>Data Discovery</vt:lpstr>
      <vt:lpstr>Feature Engineering</vt:lpstr>
      <vt:lpstr>Feature Engineering</vt:lpstr>
      <vt:lpstr>Feature Engineering</vt:lpstr>
      <vt:lpstr>Feature Engineering</vt:lpstr>
      <vt:lpstr>Feature Engineering</vt:lpstr>
      <vt:lpstr>Feature Engineering</vt:lpstr>
      <vt:lpstr>Feature Engineering</vt:lpstr>
      <vt:lpstr>Feature Engineering</vt:lpstr>
      <vt:lpstr>Feature Engineering</vt:lpstr>
      <vt:lpstr>Feature Engineering</vt:lpstr>
      <vt:lpstr>Feature Engineering – Remove first transaction</vt:lpstr>
      <vt:lpstr>Feature Engineering – Segregating Data</vt:lpstr>
      <vt:lpstr>Feature Engineering – Splitting data </vt:lpstr>
      <vt:lpstr>All Derived Features</vt:lpstr>
      <vt:lpstr>Customer Type – Callback and Ticket revenue</vt:lpstr>
      <vt:lpstr>Model Building – Logistic Regression</vt:lpstr>
      <vt:lpstr>Model Building – Logistic Regression </vt:lpstr>
      <vt:lpstr>Model Building – Logistic Regression </vt:lpstr>
      <vt:lpstr>Model Building – Logistic Regression </vt:lpstr>
      <vt:lpstr>Model Building – Logistic Regression </vt:lpstr>
      <vt:lpstr>Model Building – SVM</vt:lpstr>
      <vt:lpstr>Model Building – SVM</vt:lpstr>
      <vt:lpstr>Model Building – SVM</vt:lpstr>
      <vt:lpstr>Model Building – SVM</vt:lpstr>
      <vt:lpstr>Model Building – Random Forest</vt:lpstr>
      <vt:lpstr>Model Building – Random Forest</vt:lpstr>
      <vt:lpstr>Model Building – Random Forest</vt:lpstr>
      <vt:lpstr>Model Building – Random Forest</vt:lpstr>
      <vt:lpstr>Model Building – Stacking Ensemble</vt:lpstr>
      <vt:lpstr>Model Building – Stacking Ensemble</vt:lpstr>
      <vt:lpstr>Model Building – Stacking Ensemble</vt:lpstr>
      <vt:lpstr>Model Building – Stacking Ensemble</vt:lpstr>
      <vt:lpstr>Model Building – Ada Boost</vt:lpstr>
      <vt:lpstr>Model Building – Ada Boost</vt:lpstr>
      <vt:lpstr>Model Building – Ada Boost</vt:lpstr>
      <vt:lpstr>Model Building – Ada Boost</vt:lpstr>
      <vt:lpstr>Model Building –  XG Boost</vt:lpstr>
      <vt:lpstr>Model Building –  XG Boost</vt:lpstr>
      <vt:lpstr>Model Building –  XG Boost</vt:lpstr>
      <vt:lpstr>Model Building –  XG Boost</vt:lpstr>
      <vt:lpstr>Model Building –  GBM</vt:lpstr>
      <vt:lpstr>Model Building –  GBM</vt:lpstr>
      <vt:lpstr>Model Building –  GBM</vt:lpstr>
      <vt:lpstr>Model Building –  GBM</vt:lpstr>
      <vt:lpstr>Research</vt:lpstr>
      <vt:lpstr>Research</vt:lpstr>
      <vt:lpstr>Research</vt:lpstr>
      <vt:lpstr>Research</vt:lpstr>
      <vt:lpstr>Research</vt:lpstr>
      <vt:lpstr>Research</vt:lpstr>
      <vt:lpstr>Research</vt:lpstr>
      <vt:lpstr>Research</vt:lpstr>
      <vt:lpstr>Research</vt:lpstr>
      <vt:lpstr>Top States</vt:lpstr>
      <vt:lpstr>Worst Performing States</vt:lpstr>
      <vt:lpstr>City Statistics</vt:lpstr>
      <vt:lpstr>Research – Loyal Customers</vt:lpstr>
      <vt:lpstr>Research Un-loyal Customers</vt:lpstr>
      <vt:lpstr>Forecasting the Churn and Revenue</vt:lpstr>
      <vt:lpstr>Summary</vt:lpstr>
      <vt:lpstr>Things Acquired</vt:lpstr>
      <vt:lpstr>PowerPoint Presentation</vt:lpstr>
    </vt:vector>
  </TitlesOfParts>
  <Company>Prithvi Information Solutions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Mohamed Noordeen</dc:creator>
  <cp:lastModifiedBy>Mohamed Noordeen</cp:lastModifiedBy>
  <cp:revision>1345</cp:revision>
  <dcterms:created xsi:type="dcterms:W3CDTF">2008-10-30T05:46:58Z</dcterms:created>
  <dcterms:modified xsi:type="dcterms:W3CDTF">2017-06-17T05:40:32Z</dcterms:modified>
</cp:coreProperties>
</file>